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6065" r:id="rId1"/>
    <p:sldMasterId id="2147486819" r:id="rId2"/>
    <p:sldMasterId id="2147486821" r:id="rId3"/>
  </p:sldMasterIdLst>
  <p:notesMasterIdLst>
    <p:notesMasterId r:id="rId31"/>
  </p:notesMasterIdLst>
  <p:handoutMasterIdLst>
    <p:handoutMasterId r:id="rId32"/>
  </p:handoutMasterIdLst>
  <p:sldIdLst>
    <p:sldId id="429" r:id="rId4"/>
    <p:sldId id="423" r:id="rId5"/>
    <p:sldId id="389" r:id="rId6"/>
    <p:sldId id="391" r:id="rId7"/>
    <p:sldId id="392" r:id="rId8"/>
    <p:sldId id="426" r:id="rId9"/>
    <p:sldId id="428" r:id="rId10"/>
    <p:sldId id="393" r:id="rId11"/>
    <p:sldId id="394" r:id="rId12"/>
    <p:sldId id="416" r:id="rId13"/>
    <p:sldId id="397" r:id="rId14"/>
    <p:sldId id="399" r:id="rId15"/>
    <p:sldId id="402" r:id="rId16"/>
    <p:sldId id="430" r:id="rId17"/>
    <p:sldId id="446" r:id="rId18"/>
    <p:sldId id="431" r:id="rId19"/>
    <p:sldId id="434" r:id="rId20"/>
    <p:sldId id="445" r:id="rId21"/>
    <p:sldId id="436" r:id="rId22"/>
    <p:sldId id="437" r:id="rId23"/>
    <p:sldId id="438" r:id="rId24"/>
    <p:sldId id="439" r:id="rId25"/>
    <p:sldId id="440" r:id="rId26"/>
    <p:sldId id="441" r:id="rId27"/>
    <p:sldId id="443" r:id="rId28"/>
    <p:sldId id="444" r:id="rId29"/>
    <p:sldId id="354" r:id="rId30"/>
  </p:sldIdLst>
  <p:sldSz cx="9144000" cy="6858000" type="screen4x3"/>
  <p:notesSz cx="6985000" cy="92837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dministrator" initials="l" lastIdx="4" clrIdx="0"/>
  <p:cmAuthor id="1" name="Sarah Fitzgerald" initials="SF" lastIdx="4" clrIdx="1"/>
  <p:cmAuthor id="2" name="Windows User" initials="WU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7FB"/>
    <a:srgbClr val="EBEBEB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72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2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8" d="100"/>
        <a:sy n="11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26938" cy="46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5" tIns="46153" rIns="92305" bIns="4615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Arial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485" y="0"/>
            <a:ext cx="3026938" cy="46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5" tIns="46153" rIns="92305" bIns="4615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818408"/>
            <a:ext cx="3026938" cy="46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5" tIns="46153" rIns="92305" bIns="4615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Arial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485" y="8818408"/>
            <a:ext cx="3026938" cy="46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5" tIns="46153" rIns="92305" bIns="4615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FE31F65-01EB-4E82-9716-B3318975F0C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26938" cy="46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5" tIns="46153" rIns="92305" bIns="4615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Arial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485" y="0"/>
            <a:ext cx="3026938" cy="46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5" tIns="46153" rIns="92305" bIns="4615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9132" y="4409205"/>
            <a:ext cx="5586737" cy="4178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5" tIns="46153" rIns="92305" bIns="46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818408"/>
            <a:ext cx="3026938" cy="46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5" tIns="46153" rIns="92305" bIns="4615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Arial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485" y="8818408"/>
            <a:ext cx="3026938" cy="46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5" tIns="46153" rIns="92305" bIns="4615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F3A0E15B-6609-447B-B982-91C9B3FA425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ＭＳ Ｐゴシック" pitchFamily="-11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F8B4A4-329B-4D9F-93E4-17F3E11A27F6}" type="slidenum">
              <a:rPr lang="en-GB" smtClean="0">
                <a:solidFill>
                  <a:srgbClr val="000000"/>
                </a:solidFill>
                <a:ea typeface="ＭＳ Ｐゴシック" pitchFamily="34" charset="-128"/>
              </a:rPr>
              <a:pPr/>
              <a:t>0</a:t>
            </a:fld>
            <a:endParaRPr lang="en-GB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96913"/>
            <a:ext cx="4640263" cy="347980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7555" y="4412369"/>
            <a:ext cx="5589893" cy="4174975"/>
          </a:xfrm>
          <a:noFill/>
          <a:ln/>
        </p:spPr>
        <p:txBody>
          <a:bodyPr/>
          <a:lstStyle/>
          <a:p>
            <a:endParaRPr lang="en-US" sz="1600" dirty="0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8EBA61-0CAE-4E86-A71B-694FE60A0D59}" type="slidenum">
              <a:rPr lang="en-US" smtClean="0">
                <a:ea typeface="ＭＳ Ｐゴシック" pitchFamily="34" charset="-128"/>
              </a:rPr>
              <a:pPr/>
              <a:t>4</a:t>
            </a:fld>
            <a:endParaRPr lang="en-US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pitchFamily="34" charset="-128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D9F9F1-729D-4AB6-9478-5F874707F24A}" type="slidenum">
              <a:rPr lang="sv-SE" smtClean="0">
                <a:ea typeface="ＭＳ Ｐゴシック" pitchFamily="34" charset="-128"/>
              </a:rPr>
              <a:pPr/>
              <a:t>5</a:t>
            </a:fld>
            <a:endParaRPr lang="sv-SE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8BCC1E-D1B8-4490-A1C8-77DC51629000}" type="slidenum">
              <a:rPr lang="en-US" smtClean="0">
                <a:ea typeface="ＭＳ Ｐゴシック" pitchFamily="34" charset="-128"/>
              </a:rPr>
              <a:pPr/>
              <a:t>7</a:t>
            </a:fld>
            <a:endParaRPr lang="en-US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  <a:ea typeface="ＭＳ Ｐゴシック" pitchFamily="34" charset="-128"/>
              </a:rPr>
              <a:t>Irregular Turn Set 1 Example 1</a:t>
            </a:r>
          </a:p>
          <a:p>
            <a:endParaRPr lang="en-US">
              <a:latin typeface="Arial" charset="0"/>
              <a:ea typeface="ＭＳ Ｐゴシック" pitchFamily="34" charset="-128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B949CA-6122-4C18-9BED-209A7B5EB292}" type="slidenum">
              <a:rPr lang="en-US" smtClean="0">
                <a:ea typeface="ＭＳ Ｐゴシック" pitchFamily="34" charset="-128"/>
              </a:rPr>
              <a:pPr/>
              <a:t>8</a:t>
            </a:fld>
            <a:endParaRPr lang="en-US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8E8BB5-6C84-4FE7-B8ED-F4E8935BE418}" type="slidenum">
              <a:rPr lang="en-US" smtClean="0">
                <a:ea typeface="ＭＳ Ｐゴシック" pitchFamily="34" charset="-128"/>
              </a:rPr>
              <a:pPr/>
              <a:t>9</a:t>
            </a:fld>
            <a:endParaRPr lang="en-US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  <a:ea typeface="ＭＳ Ｐゴシック" pitchFamily="34" charset="-128"/>
              </a:rPr>
              <a:t>Irregular Turn Set 1 Example 1</a:t>
            </a:r>
          </a:p>
          <a:p>
            <a:endParaRPr lang="en-US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034FA1-42BB-4A4B-9DF0-013F8C5682B3}" type="slidenum">
              <a:rPr lang="en-US" smtClean="0">
                <a:ea typeface="ＭＳ Ｐゴシック" pitchFamily="34" charset="-128"/>
              </a:rPr>
              <a:pPr/>
              <a:t>10</a:t>
            </a:fld>
            <a:endParaRPr lang="en-US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A6D1E9-425B-4C3A-9EBC-E954B48A77E5}" type="slidenum">
              <a:rPr lang="en-US" smtClean="0">
                <a:ea typeface="ＭＳ Ｐゴシック" pitchFamily="34" charset="-128"/>
              </a:rPr>
              <a:pPr/>
              <a:t>11</a:t>
            </a:fld>
            <a:endParaRPr lang="en-US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A1FE39-6572-439F-858B-4E9B2943AFFC}" type="slidenum">
              <a:rPr lang="en-US" smtClean="0">
                <a:ea typeface="ＭＳ Ｐゴシック" pitchFamily="34" charset="-128"/>
              </a:rPr>
              <a:pPr/>
              <a:t>12</a:t>
            </a:fld>
            <a:endParaRPr lang="en-US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pitchFamily="34" charset="-128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276E23-1F45-4D2A-8A97-0D514794F3E7}" type="slidenum">
              <a:rPr lang="sv-SE" smtClean="0">
                <a:ea typeface="ＭＳ Ｐゴシック" pitchFamily="34" charset="-128"/>
              </a:rPr>
              <a:pPr/>
              <a:t>13</a:t>
            </a:fld>
            <a:endParaRPr lang="sv-SE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pitchFamily="34" charset="-128"/>
            </a:endParaRPr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BF8C87-49CE-443F-B91A-83432C84825E}" type="slidenum">
              <a:rPr lang="sv-SE" smtClean="0">
                <a:solidFill>
                  <a:srgbClr val="000000"/>
                </a:solidFill>
                <a:ea typeface="ＭＳ Ｐゴシック" pitchFamily="34" charset="-128"/>
              </a:rPr>
              <a:pPr/>
              <a:t>14</a:t>
            </a:fld>
            <a:endParaRPr lang="sv-SE">
              <a:solidFill>
                <a:srgbClr val="00000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pitchFamily="34" charset="-128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276E23-1F45-4D2A-8A97-0D514794F3E7}" type="slidenum">
              <a:rPr lang="sv-SE" smtClean="0">
                <a:ea typeface="ＭＳ Ｐゴシック" pitchFamily="34" charset="-128"/>
              </a:rPr>
              <a:pPr/>
              <a:t>15</a:t>
            </a:fld>
            <a:endParaRPr lang="sv-SE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9138" y="1403350"/>
            <a:ext cx="3414712" cy="317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6250" y="1403350"/>
            <a:ext cx="3414713" cy="3176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56300" y="431800"/>
            <a:ext cx="1744663" cy="41481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9138" y="431800"/>
            <a:ext cx="5084762" cy="41481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1403349"/>
            <a:ext cx="6981825" cy="4593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5" name="Rectangle 10"/>
          <p:cNvSpPr>
            <a:spLocks noChangeArrowheads="1"/>
          </p:cNvSpPr>
          <p:nvPr userDrawn="1"/>
        </p:nvSpPr>
        <p:spPr bwMode="auto">
          <a:xfrm>
            <a:off x="0" y="1588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6" name="TextBox 7"/>
          <p:cNvSpPr txBox="1"/>
          <p:nvPr userDrawn="1"/>
        </p:nvSpPr>
        <p:spPr>
          <a:xfrm>
            <a:off x="2897188" y="6427788"/>
            <a:ext cx="3444875" cy="43021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sv-S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96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96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96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96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96" charset="-128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ＭＳ Ｐゴシック" pitchFamily="96" charset="-128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ＭＳ Ｐゴシック" pitchFamily="96" charset="-128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ＭＳ Ｐゴシック" pitchFamily="96" charset="-128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ＭＳ Ｐゴシック" pitchFamily="96" charset="-128"/>
                <a:cs typeface="+mn-cs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100" dirty="0">
                <a:latin typeface="+mn-lt"/>
              </a:rPr>
              <a:t>Property of Saab Sensis Corporation                        All rights reserved - © </a:t>
            </a:r>
            <a:r>
              <a:rPr lang="en-US" sz="1100">
                <a:latin typeface="+mn-lt"/>
              </a:rPr>
              <a:t>copyright 2013</a:t>
            </a:r>
            <a:endParaRPr lang="en-US" sz="1100" dirty="0">
              <a:latin typeface="+mn-lt"/>
              <a:ea typeface="ＭＳ Ｐゴシック" charset="-128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3988" y="173038"/>
            <a:ext cx="2670175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Macintosh HD:Users:bobraymonda:Documents:Backup1:Saab Sensis 2-13:New PPT image progression 2-13:Saab-Sensis-bar_aerobahn.tif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2662238"/>
            <a:ext cx="9145588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719138" y="798513"/>
            <a:ext cx="7605712" cy="646112"/>
          </a:xfrm>
        </p:spPr>
        <p:txBody>
          <a:bodyPr anchor="b"/>
          <a:lstStyle>
            <a:lvl1pPr>
              <a:defRPr sz="3800" baseline="0"/>
            </a:lvl1pPr>
          </a:lstStyle>
          <a:p>
            <a:pPr lvl="0"/>
            <a:endParaRPr lang="sv-SE" noProof="0" dirty="0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23900" y="1470025"/>
            <a:ext cx="7600950" cy="669925"/>
          </a:xfrm>
        </p:spPr>
        <p:txBody>
          <a:bodyPr/>
          <a:lstStyle>
            <a:lvl1pPr marL="0" indent="0">
              <a:buFontTx/>
              <a:buNone/>
              <a:defRPr sz="3000" b="1"/>
            </a:lvl1pPr>
          </a:lstStyle>
          <a:p>
            <a:pPr lvl="0"/>
            <a:r>
              <a:rPr lang="sv-SE" noProof="0" dirty="0"/>
              <a:t>Klicka här för att ändra format på underrubrik i bakgrunden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aab_rgb_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02575" y="6383338"/>
            <a:ext cx="9715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262" y="1379600"/>
            <a:ext cx="6981825" cy="4668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Macintosh HD:Users:bobraymonda:Documents:Backup1:Files112:Saab 6-13:slide master fix 6-13.tif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-4763" y="-4763"/>
            <a:ext cx="9155113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431800"/>
            <a:ext cx="6981825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403350"/>
            <a:ext cx="6981825" cy="3176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</a:p>
        </p:txBody>
      </p:sp>
      <p:pic>
        <p:nvPicPr>
          <p:cNvPr id="1029" name="Picture 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153988" y="166688"/>
            <a:ext cx="25019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843" r:id="rId1"/>
    <p:sldLayoutId id="2147486844" r:id="rId2"/>
    <p:sldLayoutId id="2147486845" r:id="rId3"/>
    <p:sldLayoutId id="2147486846" r:id="rId4"/>
    <p:sldLayoutId id="2147486847" r:id="rId5"/>
    <p:sldLayoutId id="2147486848" r:id="rId6"/>
    <p:sldLayoutId id="2147486849" r:id="rId7"/>
    <p:sldLayoutId id="2147486850" r:id="rId8"/>
    <p:sldLayoutId id="2147486851" r:id="rId9"/>
    <p:sldLayoutId id="2147486852" r:id="rId10"/>
    <p:sldLayoutId id="2147486853" r:id="rId11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9pPr>
    </p:titleStyle>
    <p:bodyStyle>
      <a:lvl1pPr marL="381000" indent="-381000" algn="l" rtl="0" eaLnBrk="0" fontAlgn="base" hangingPunct="0">
        <a:spcBef>
          <a:spcPct val="30000"/>
        </a:spcBef>
        <a:spcAft>
          <a:spcPct val="0"/>
        </a:spcAft>
        <a:buAutoNum type="arabicPeriod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304800" algn="l" rtl="0" eaLnBrk="0" fontAlgn="base" hangingPunct="0">
        <a:spcBef>
          <a:spcPct val="30000"/>
        </a:spcBef>
        <a:spcAft>
          <a:spcPct val="0"/>
        </a:spcAft>
        <a:buClr>
          <a:schemeClr val="tx1"/>
        </a:buClr>
        <a:buAutoNum type="alphaLcPeriod"/>
        <a:defRPr sz="1600">
          <a:solidFill>
            <a:schemeClr val="tx1"/>
          </a:solidFill>
          <a:latin typeface="+mn-lt"/>
        </a:defRPr>
      </a:lvl2pPr>
      <a:lvl3pPr marL="1219200" indent="-304800" algn="l" rtl="0" eaLnBrk="0" fontAlgn="base" hangingPunct="0">
        <a:spcBef>
          <a:spcPct val="3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76400" indent="-304800" algn="l" rtl="0" eaLnBrk="0" fontAlgn="base" hangingPunct="0">
        <a:spcBef>
          <a:spcPct val="3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133600" indent="-304800" algn="l" rtl="0" eaLnBrk="0" fontAlgn="base" hangingPunct="0">
        <a:spcBef>
          <a:spcPct val="3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90800" indent="-304800" algn="l" rtl="0" fontAlgn="base">
        <a:spcBef>
          <a:spcPct val="3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marL="3048000" indent="-304800" algn="l" rtl="0" fontAlgn="base">
        <a:spcBef>
          <a:spcPct val="3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marL="3505200" indent="-304800" algn="l" rtl="0" fontAlgn="base">
        <a:spcBef>
          <a:spcPct val="3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marL="3962400" indent="-304800" algn="l" rtl="0" fontAlgn="base">
        <a:spcBef>
          <a:spcPct val="3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431800"/>
            <a:ext cx="6981825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403350"/>
            <a:ext cx="6981825" cy="466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</a:p>
        </p:txBody>
      </p:sp>
      <p:sp>
        <p:nvSpPr>
          <p:cNvPr id="6" name="Rectangle 32"/>
          <p:cNvSpPr>
            <a:spLocks noChangeArrowheads="1"/>
          </p:cNvSpPr>
          <p:nvPr userDrawn="1"/>
        </p:nvSpPr>
        <p:spPr bwMode="auto">
          <a:xfrm>
            <a:off x="0" y="6219825"/>
            <a:ext cx="9144000" cy="647700"/>
          </a:xfrm>
          <a:prstGeom prst="rect">
            <a:avLst/>
          </a:prstGeom>
          <a:solidFill>
            <a:schemeClr val="accent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>
              <a:defRPr/>
            </a:pPr>
            <a:endParaRPr lang="en-US" sz="1800">
              <a:solidFill>
                <a:srgbClr val="000000"/>
              </a:solidFill>
              <a:ea typeface="ＭＳ Ｐゴシック" pitchFamily="-106" charset="-128"/>
              <a:cs typeface="+mn-cs"/>
            </a:endParaRPr>
          </a:p>
        </p:txBody>
      </p:sp>
      <p:pic>
        <p:nvPicPr>
          <p:cNvPr id="2053" name="Picture 33" descr="Saab_rgb_27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985125" y="6383338"/>
            <a:ext cx="9715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79388" y="6505575"/>
            <a:ext cx="2879725" cy="125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646464"/>
                </a:solidFill>
                <a:ea typeface="ＭＳ Ｐゴシック" pitchFamily="-106" charset="-128"/>
                <a:cs typeface="+mn-cs"/>
              </a:defRPr>
            </a:lvl1pPr>
          </a:lstStyle>
          <a:p>
            <a:pPr>
              <a:defRPr/>
            </a:pPr>
            <a:r>
              <a:rPr lang="sv-SE"/>
              <a:t>PAGE </a:t>
            </a:r>
            <a:fld id="{1DD73FCF-FD9A-4B9E-88C5-EDC79303420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11" name="Rectangle 3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388" y="6637338"/>
            <a:ext cx="2879725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800">
                <a:solidFill>
                  <a:srgbClr val="646464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235421A-40A2-43CE-BE55-4A55E635C168}" type="datetime1">
              <a:rPr lang="sv-SE"/>
              <a:pPr>
                <a:defRPr/>
              </a:pPr>
              <a:t>2023-06-29</a:t>
            </a:fld>
            <a:endParaRPr lang="sv-SE"/>
          </a:p>
        </p:txBody>
      </p:sp>
      <p:sp>
        <p:nvSpPr>
          <p:cNvPr id="12" name="Rectangle 3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9388" y="6373813"/>
            <a:ext cx="2879725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800">
                <a:solidFill>
                  <a:srgbClr val="646464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sv-SE"/>
              <a:t>Saab Sensis Corporation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55" r:id="rId1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0000"/>
        </a:spcBef>
        <a:spcAft>
          <a:spcPct val="0"/>
        </a:spcAft>
        <a:buBlip>
          <a:blip r:embed="rId4"/>
        </a:buBlip>
        <a:defRPr sz="20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30000"/>
        </a:spcBef>
        <a:spcAft>
          <a:spcPct val="0"/>
        </a:spcAft>
        <a:buClr>
          <a:schemeClr val="bg2"/>
        </a:buClr>
        <a:buSzPct val="150000"/>
        <a:buChar char="•"/>
        <a:defRPr sz="1600">
          <a:solidFill>
            <a:schemeClr val="tx1"/>
          </a:solidFill>
          <a:latin typeface="Arial" charset="0"/>
          <a:ea typeface="+mn-ea"/>
        </a:defRPr>
      </a:lvl2pPr>
      <a:lvl3pPr marL="1143000" indent="-228600" algn="l" rtl="0" eaLnBrk="0" fontAlgn="base" hangingPunct="0">
        <a:spcBef>
          <a:spcPct val="30000"/>
        </a:spcBef>
        <a:spcAft>
          <a:spcPct val="0"/>
        </a:spcAft>
        <a:buClr>
          <a:schemeClr val="bg2"/>
        </a:buClr>
        <a:buSzPct val="150000"/>
        <a:buChar char="•"/>
        <a:defRPr sz="1600">
          <a:solidFill>
            <a:schemeClr val="tx1"/>
          </a:solidFill>
          <a:latin typeface="Arial" charset="0"/>
          <a:ea typeface="+mn-ea"/>
        </a:defRPr>
      </a:lvl3pPr>
      <a:lvl4pPr marL="1600200" indent="-228600" algn="l" rtl="0" eaLnBrk="0" fontAlgn="base" hangingPunct="0">
        <a:spcBef>
          <a:spcPct val="30000"/>
        </a:spcBef>
        <a:spcAft>
          <a:spcPct val="0"/>
        </a:spcAft>
        <a:buClr>
          <a:schemeClr val="bg2"/>
        </a:buClr>
        <a:buSzPct val="150000"/>
        <a:buChar char="•"/>
        <a:defRPr sz="1600">
          <a:solidFill>
            <a:schemeClr val="tx1"/>
          </a:solidFill>
          <a:latin typeface="Arial" charset="0"/>
          <a:ea typeface="+mn-ea"/>
        </a:defRPr>
      </a:lvl4pPr>
      <a:lvl5pPr marL="2057400" indent="-228600" algn="l" rtl="0" eaLnBrk="0" fontAlgn="base" hangingPunct="0">
        <a:spcBef>
          <a:spcPct val="30000"/>
        </a:spcBef>
        <a:spcAft>
          <a:spcPct val="0"/>
        </a:spcAft>
        <a:buClr>
          <a:schemeClr val="bg2"/>
        </a:buClr>
        <a:buSzPct val="150000"/>
        <a:buChar char="•"/>
        <a:defRPr sz="1600">
          <a:solidFill>
            <a:schemeClr val="tx1"/>
          </a:solidFill>
          <a:latin typeface="Arial" charset="0"/>
          <a:ea typeface="+mn-ea"/>
        </a:defRPr>
      </a:lvl5pPr>
      <a:lvl6pPr marL="2514600" indent="-228600" algn="l" rtl="0" fontAlgn="base">
        <a:spcBef>
          <a:spcPct val="30000"/>
        </a:spcBef>
        <a:spcAft>
          <a:spcPct val="0"/>
        </a:spcAft>
        <a:buClr>
          <a:schemeClr val="bg2"/>
        </a:buClr>
        <a:buSzPct val="150000"/>
        <a:buChar char="•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30000"/>
        </a:spcBef>
        <a:spcAft>
          <a:spcPct val="0"/>
        </a:spcAft>
        <a:buClr>
          <a:schemeClr val="bg2"/>
        </a:buClr>
        <a:buSzPct val="150000"/>
        <a:buChar char="•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30000"/>
        </a:spcBef>
        <a:spcAft>
          <a:spcPct val="0"/>
        </a:spcAft>
        <a:buClr>
          <a:schemeClr val="bg2"/>
        </a:buClr>
        <a:buSzPct val="150000"/>
        <a:buChar char="•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30000"/>
        </a:spcBef>
        <a:spcAft>
          <a:spcPct val="0"/>
        </a:spcAft>
        <a:buClr>
          <a:schemeClr val="bg2"/>
        </a:buClr>
        <a:buSzPct val="150000"/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431800"/>
            <a:ext cx="6981825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Click to edit Master title style</a:t>
            </a:r>
          </a:p>
        </p:txBody>
      </p:sp>
      <p:sp>
        <p:nvSpPr>
          <p:cNvPr id="3075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403350"/>
            <a:ext cx="6981825" cy="466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56" r:id="rId1"/>
    <p:sldLayoutId id="2147486857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30000"/>
        </a:spcBef>
        <a:spcAft>
          <a:spcPct val="0"/>
        </a:spcAft>
        <a:buBlip>
          <a:blip r:embed="rId4"/>
        </a:buBlip>
        <a:defRPr sz="20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50000"/>
        <a:buFont typeface="Arial" charset="0"/>
        <a:buChar char="•"/>
        <a:defRPr sz="16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50000"/>
        <a:buFont typeface="Arial" charset="0"/>
        <a:buChar char="•"/>
        <a:defRPr sz="16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50000"/>
        <a:buFont typeface="Arial" charset="0"/>
        <a:buChar char="•"/>
        <a:defRPr sz="16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50000"/>
        <a:buFont typeface="Arial" charset="0"/>
        <a:buChar char="•"/>
        <a:defRPr sz="16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150000"/>
        <a:buFont typeface="Arial" pitchFamily="34" charset="0"/>
        <a:buChar char="•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150000"/>
        <a:buFont typeface="Arial" pitchFamily="34" charset="0"/>
        <a:buChar char="•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150000"/>
        <a:buFont typeface="Arial" pitchFamily="34" charset="0"/>
        <a:buChar char="•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150000"/>
        <a:buFont typeface="Arial" pitchFamily="34" charset="0"/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"/>
          <p:cNvSpPr txBox="1">
            <a:spLocks noChangeArrowheads="1"/>
          </p:cNvSpPr>
          <p:nvPr/>
        </p:nvSpPr>
        <p:spPr bwMode="auto">
          <a:xfrm>
            <a:off x="144463" y="5757863"/>
            <a:ext cx="6808787" cy="47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92075">
              <a:spcBef>
                <a:spcPct val="20000"/>
              </a:spcBef>
              <a:tabLst>
                <a:tab pos="1260475" algn="l"/>
              </a:tabLst>
            </a:pPr>
            <a:r>
              <a:rPr lang="en-US" b="1">
                <a:solidFill>
                  <a:srgbClr val="000000"/>
                </a:solidFill>
              </a:rPr>
              <a:t>April 30</a:t>
            </a:r>
            <a:r>
              <a:rPr lang="en-US" b="1" dirty="0">
                <a:solidFill>
                  <a:srgbClr val="000000"/>
                </a:solidFill>
              </a:rPr>
              <a:t>, 2014</a:t>
            </a:r>
          </a:p>
          <a:p>
            <a:pPr marL="92075">
              <a:spcBef>
                <a:spcPct val="20000"/>
              </a:spcBef>
              <a:tabLst>
                <a:tab pos="1260475" algn="l"/>
              </a:tabLst>
            </a:pPr>
            <a:r>
              <a:rPr lang="en-US" b="1" dirty="0">
                <a:solidFill>
                  <a:srgbClr val="000000"/>
                </a:solidFill>
              </a:rPr>
              <a:t>Saab Sensis Corporation</a:t>
            </a:r>
          </a:p>
        </p:txBody>
      </p:sp>
      <p:sp>
        <p:nvSpPr>
          <p:cNvPr id="7171" name="Title 1"/>
          <p:cNvSpPr>
            <a:spLocks noGrp="1"/>
          </p:cNvSpPr>
          <p:nvPr>
            <p:ph type="ctrTitle"/>
          </p:nvPr>
        </p:nvSpPr>
        <p:spPr>
          <a:xfrm>
            <a:off x="852488" y="900114"/>
            <a:ext cx="7400925" cy="706496"/>
          </a:xfrm>
        </p:spPr>
        <p:txBody>
          <a:bodyPr/>
          <a:lstStyle/>
          <a:p>
            <a:pPr eaLnBrk="1" hangingPunct="1"/>
            <a:r>
              <a:rPr lang="en-US" sz="3600" dirty="0"/>
              <a:t>ASAIC OVERVIEW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504" y="1044532"/>
            <a:ext cx="6981825" cy="5416088"/>
          </a:xfrm>
        </p:spPr>
        <p:txBody>
          <a:bodyPr/>
          <a:lstStyle/>
          <a:p>
            <a:r>
              <a:rPr lang="en-US" dirty="0"/>
              <a:t>Saab Sensis has surface and terminal data expertise</a:t>
            </a:r>
          </a:p>
          <a:p>
            <a:pPr lvl="1"/>
            <a:r>
              <a:rPr lang="en-US" dirty="0"/>
              <a:t>Prime contractor for ASDE-X, ASSC &amp; RWSL systems</a:t>
            </a:r>
          </a:p>
          <a:p>
            <a:pPr lvl="1"/>
            <a:r>
              <a:rPr lang="en-US" dirty="0"/>
              <a:t>Numerous techniques to extract information</a:t>
            </a:r>
          </a:p>
          <a:p>
            <a:pPr lvl="1"/>
            <a:r>
              <a:rPr lang="en-US" dirty="0"/>
              <a:t>Ability to improve accuracy</a:t>
            </a:r>
          </a:p>
          <a:p>
            <a:pPr lvl="1"/>
            <a:r>
              <a:rPr lang="en-US" dirty="0"/>
              <a:t>Automated event detection tools and capabilities</a:t>
            </a:r>
          </a:p>
          <a:p>
            <a:r>
              <a:rPr lang="en-US" dirty="0"/>
              <a:t>Safety</a:t>
            </a:r>
          </a:p>
          <a:p>
            <a:pPr lvl="1"/>
            <a:r>
              <a:rPr lang="en-US" dirty="0"/>
              <a:t>“Hot spot” identification to focus effort</a:t>
            </a:r>
          </a:p>
          <a:p>
            <a:pPr lvl="1"/>
            <a:r>
              <a:rPr lang="en-US" dirty="0"/>
              <a:t>Anomalous behavior recognition and trending</a:t>
            </a:r>
          </a:p>
          <a:p>
            <a:pPr lvl="1"/>
            <a:r>
              <a:rPr lang="en-US" dirty="0"/>
              <a:t>Unreported events made visible</a:t>
            </a:r>
          </a:p>
          <a:p>
            <a:r>
              <a:rPr lang="en-US" dirty="0"/>
              <a:t>Efficiency</a:t>
            </a:r>
          </a:p>
          <a:p>
            <a:pPr lvl="1"/>
            <a:r>
              <a:rPr lang="en-US" dirty="0"/>
              <a:t>Fuel burn</a:t>
            </a:r>
          </a:p>
          <a:p>
            <a:pPr lvl="1"/>
            <a:r>
              <a:rPr lang="en-US" dirty="0"/>
              <a:t>Environmental impact</a:t>
            </a:r>
          </a:p>
          <a:p>
            <a:pPr lvl="1"/>
            <a:r>
              <a:rPr lang="en-US" dirty="0"/>
              <a:t>Economic savings</a:t>
            </a:r>
          </a:p>
          <a:p>
            <a:r>
              <a:rPr lang="en-US" dirty="0"/>
              <a:t>Analytical work</a:t>
            </a:r>
          </a:p>
          <a:p>
            <a:pPr lvl="1"/>
            <a:r>
              <a:rPr lang="en-US" dirty="0"/>
              <a:t>Analysis</a:t>
            </a:r>
          </a:p>
          <a:p>
            <a:pPr lvl="1"/>
            <a:r>
              <a:rPr lang="en-US" dirty="0"/>
              <a:t>Case studies</a:t>
            </a:r>
          </a:p>
          <a:p>
            <a:pPr lvl="1"/>
            <a:r>
              <a:rPr lang="en-US" dirty="0"/>
              <a:t>Benefits studies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481013" y="309563"/>
            <a:ext cx="8339137" cy="434975"/>
          </a:xfrm>
        </p:spPr>
        <p:txBody>
          <a:bodyPr/>
          <a:lstStyle/>
          <a:p>
            <a:pPr eaLnBrk="1" hangingPunct="1"/>
            <a:r>
              <a:rPr lang="en-US" dirty="0"/>
              <a:t>Saab Sensis ASDE-X/ASSC/RWSL Sites</a:t>
            </a:r>
          </a:p>
        </p:txBody>
      </p:sp>
      <p:sp>
        <p:nvSpPr>
          <p:cNvPr id="76" name="TextBox 8"/>
          <p:cNvSpPr txBox="1">
            <a:spLocks noChangeArrowheads="1"/>
          </p:cNvSpPr>
          <p:nvPr/>
        </p:nvSpPr>
        <p:spPr bwMode="auto">
          <a:xfrm>
            <a:off x="1521419" y="6377833"/>
            <a:ext cx="5762625" cy="33855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Saab Sensis is the expert in airport surface surveillance</a:t>
            </a:r>
          </a:p>
        </p:txBody>
      </p:sp>
      <p:pic>
        <p:nvPicPr>
          <p:cNvPr id="7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-208"/>
          <a:stretch>
            <a:fillRect/>
          </a:stretch>
        </p:blipFill>
        <p:spPr>
          <a:xfrm>
            <a:off x="341313" y="820738"/>
            <a:ext cx="8078787" cy="5387975"/>
          </a:xfrm>
        </p:spPr>
      </p:pic>
      <p:sp>
        <p:nvSpPr>
          <p:cNvPr id="79" name="Oval 8"/>
          <p:cNvSpPr>
            <a:spLocks noChangeArrowheads="1"/>
          </p:cNvSpPr>
          <p:nvPr/>
        </p:nvSpPr>
        <p:spPr bwMode="auto">
          <a:xfrm>
            <a:off x="1222375" y="1074738"/>
            <a:ext cx="109538" cy="952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80" name="Oval 9"/>
          <p:cNvSpPr>
            <a:spLocks noChangeArrowheads="1"/>
          </p:cNvSpPr>
          <p:nvPr/>
        </p:nvSpPr>
        <p:spPr bwMode="auto">
          <a:xfrm>
            <a:off x="1346200" y="3805238"/>
            <a:ext cx="109538" cy="96837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81" name="Oval 10"/>
          <p:cNvSpPr>
            <a:spLocks noChangeArrowheads="1"/>
          </p:cNvSpPr>
          <p:nvPr/>
        </p:nvSpPr>
        <p:spPr bwMode="auto">
          <a:xfrm>
            <a:off x="1393825" y="3757613"/>
            <a:ext cx="107950" cy="95250"/>
          </a:xfrm>
          <a:prstGeom prst="ellipse">
            <a:avLst/>
          </a:prstGeom>
          <a:solidFill>
            <a:srgbClr val="3399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82" name="Oval 11"/>
          <p:cNvSpPr>
            <a:spLocks noChangeArrowheads="1"/>
          </p:cNvSpPr>
          <p:nvPr/>
        </p:nvSpPr>
        <p:spPr bwMode="auto">
          <a:xfrm>
            <a:off x="1649413" y="3284538"/>
            <a:ext cx="107950" cy="9842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83" name="Oval 12"/>
          <p:cNvSpPr>
            <a:spLocks noChangeArrowheads="1"/>
          </p:cNvSpPr>
          <p:nvPr/>
        </p:nvSpPr>
        <p:spPr bwMode="auto">
          <a:xfrm>
            <a:off x="2100263" y="3771900"/>
            <a:ext cx="107950" cy="9842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84" name="Oval 13"/>
          <p:cNvSpPr>
            <a:spLocks noChangeArrowheads="1"/>
          </p:cNvSpPr>
          <p:nvPr/>
        </p:nvSpPr>
        <p:spPr bwMode="auto">
          <a:xfrm>
            <a:off x="2330450" y="2541588"/>
            <a:ext cx="109538" cy="98425"/>
          </a:xfrm>
          <a:prstGeom prst="ellipse">
            <a:avLst/>
          </a:prstGeom>
          <a:solidFill>
            <a:srgbClr val="3399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85" name="Oval 14"/>
          <p:cNvSpPr>
            <a:spLocks noChangeArrowheads="1"/>
          </p:cNvSpPr>
          <p:nvPr/>
        </p:nvSpPr>
        <p:spPr bwMode="auto">
          <a:xfrm>
            <a:off x="3259138" y="3008313"/>
            <a:ext cx="109537" cy="96837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86" name="Oval 15"/>
          <p:cNvSpPr>
            <a:spLocks noChangeArrowheads="1"/>
          </p:cNvSpPr>
          <p:nvPr/>
        </p:nvSpPr>
        <p:spPr bwMode="auto">
          <a:xfrm>
            <a:off x="4429125" y="4129088"/>
            <a:ext cx="109538" cy="952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87" name="Oval 16"/>
          <p:cNvSpPr>
            <a:spLocks noChangeArrowheads="1"/>
          </p:cNvSpPr>
          <p:nvPr/>
        </p:nvSpPr>
        <p:spPr bwMode="auto">
          <a:xfrm>
            <a:off x="773113" y="4711700"/>
            <a:ext cx="109537" cy="96838"/>
          </a:xfrm>
          <a:prstGeom prst="ellipse">
            <a:avLst/>
          </a:prstGeom>
          <a:solidFill>
            <a:srgbClr val="3399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88" name="Oval 17"/>
          <p:cNvSpPr>
            <a:spLocks noChangeArrowheads="1"/>
          </p:cNvSpPr>
          <p:nvPr/>
        </p:nvSpPr>
        <p:spPr bwMode="auto">
          <a:xfrm>
            <a:off x="5273675" y="3071813"/>
            <a:ext cx="107950" cy="96837"/>
          </a:xfrm>
          <a:prstGeom prst="ellipse">
            <a:avLst/>
          </a:prstGeom>
          <a:solidFill>
            <a:srgbClr val="3399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89" name="Oval 18"/>
          <p:cNvSpPr>
            <a:spLocks noChangeArrowheads="1"/>
          </p:cNvSpPr>
          <p:nvPr/>
        </p:nvSpPr>
        <p:spPr bwMode="auto">
          <a:xfrm>
            <a:off x="5438775" y="3687763"/>
            <a:ext cx="107950" cy="98425"/>
          </a:xfrm>
          <a:prstGeom prst="ellipse">
            <a:avLst/>
          </a:prstGeom>
          <a:solidFill>
            <a:srgbClr val="3399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90" name="Oval 19"/>
          <p:cNvSpPr>
            <a:spLocks noChangeArrowheads="1"/>
          </p:cNvSpPr>
          <p:nvPr/>
        </p:nvSpPr>
        <p:spPr bwMode="auto">
          <a:xfrm>
            <a:off x="6911975" y="3536950"/>
            <a:ext cx="109538" cy="96838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91" name="Oval 20"/>
          <p:cNvSpPr>
            <a:spLocks noChangeArrowheads="1"/>
          </p:cNvSpPr>
          <p:nvPr/>
        </p:nvSpPr>
        <p:spPr bwMode="auto">
          <a:xfrm>
            <a:off x="6165850" y="2386013"/>
            <a:ext cx="107950" cy="96837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92" name="Oval 21"/>
          <p:cNvSpPr>
            <a:spLocks noChangeArrowheads="1"/>
          </p:cNvSpPr>
          <p:nvPr/>
        </p:nvSpPr>
        <p:spPr bwMode="auto">
          <a:xfrm>
            <a:off x="5613400" y="2538413"/>
            <a:ext cx="109538" cy="98425"/>
          </a:xfrm>
          <a:prstGeom prst="ellipse">
            <a:avLst/>
          </a:prstGeom>
          <a:solidFill>
            <a:srgbClr val="3399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93" name="Oval 22"/>
          <p:cNvSpPr>
            <a:spLocks noChangeArrowheads="1"/>
          </p:cNvSpPr>
          <p:nvPr/>
        </p:nvSpPr>
        <p:spPr bwMode="auto">
          <a:xfrm>
            <a:off x="5595938" y="2455863"/>
            <a:ext cx="107950" cy="9842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94" name="Oval 23"/>
          <p:cNvSpPr>
            <a:spLocks noChangeArrowheads="1"/>
          </p:cNvSpPr>
          <p:nvPr/>
        </p:nvSpPr>
        <p:spPr bwMode="auto">
          <a:xfrm>
            <a:off x="5578475" y="2235200"/>
            <a:ext cx="109538" cy="95250"/>
          </a:xfrm>
          <a:prstGeom prst="ellipse">
            <a:avLst/>
          </a:prstGeom>
          <a:solidFill>
            <a:srgbClr val="3399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95" name="Oval 24"/>
          <p:cNvSpPr>
            <a:spLocks noChangeArrowheads="1"/>
          </p:cNvSpPr>
          <p:nvPr/>
        </p:nvSpPr>
        <p:spPr bwMode="auto">
          <a:xfrm>
            <a:off x="4822825" y="1990725"/>
            <a:ext cx="109538" cy="96838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96" name="Oval 25"/>
          <p:cNvSpPr>
            <a:spLocks noChangeArrowheads="1"/>
          </p:cNvSpPr>
          <p:nvPr/>
        </p:nvSpPr>
        <p:spPr bwMode="auto">
          <a:xfrm>
            <a:off x="7540625" y="2387600"/>
            <a:ext cx="109538" cy="96838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97" name="Oval 26"/>
          <p:cNvSpPr>
            <a:spLocks noChangeArrowheads="1"/>
          </p:cNvSpPr>
          <p:nvPr/>
        </p:nvSpPr>
        <p:spPr bwMode="auto">
          <a:xfrm>
            <a:off x="7292975" y="2651125"/>
            <a:ext cx="109538" cy="96838"/>
          </a:xfrm>
          <a:prstGeom prst="ellipse">
            <a:avLst/>
          </a:prstGeom>
          <a:solidFill>
            <a:srgbClr val="3399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98" name="Oval 27"/>
          <p:cNvSpPr>
            <a:spLocks noChangeArrowheads="1"/>
          </p:cNvSpPr>
          <p:nvPr/>
        </p:nvSpPr>
        <p:spPr bwMode="auto">
          <a:xfrm>
            <a:off x="7396163" y="2533650"/>
            <a:ext cx="109537" cy="9842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99" name="Oval 28"/>
          <p:cNvSpPr>
            <a:spLocks noChangeArrowheads="1"/>
          </p:cNvSpPr>
          <p:nvPr/>
        </p:nvSpPr>
        <p:spPr bwMode="auto">
          <a:xfrm>
            <a:off x="7204075" y="2732088"/>
            <a:ext cx="109538" cy="952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00" name="Oval 29"/>
          <p:cNvSpPr>
            <a:spLocks noChangeArrowheads="1"/>
          </p:cNvSpPr>
          <p:nvPr/>
        </p:nvSpPr>
        <p:spPr bwMode="auto">
          <a:xfrm>
            <a:off x="7142163" y="2800350"/>
            <a:ext cx="109537" cy="96838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01" name="Oval 30"/>
          <p:cNvSpPr>
            <a:spLocks noChangeArrowheads="1"/>
          </p:cNvSpPr>
          <p:nvPr/>
        </p:nvSpPr>
        <p:spPr bwMode="auto">
          <a:xfrm>
            <a:off x="7594600" y="2346325"/>
            <a:ext cx="107950" cy="952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02" name="Oval 31"/>
          <p:cNvSpPr>
            <a:spLocks noChangeArrowheads="1"/>
          </p:cNvSpPr>
          <p:nvPr/>
        </p:nvSpPr>
        <p:spPr bwMode="auto">
          <a:xfrm>
            <a:off x="7673975" y="2338388"/>
            <a:ext cx="109538" cy="9842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03" name="Oval 32"/>
          <p:cNvSpPr>
            <a:spLocks noChangeArrowheads="1"/>
          </p:cNvSpPr>
          <p:nvPr/>
        </p:nvSpPr>
        <p:spPr bwMode="auto">
          <a:xfrm>
            <a:off x="7862888" y="2138363"/>
            <a:ext cx="109537" cy="96837"/>
          </a:xfrm>
          <a:prstGeom prst="ellipse">
            <a:avLst/>
          </a:prstGeom>
          <a:solidFill>
            <a:srgbClr val="3399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04" name="Oval 33"/>
          <p:cNvSpPr>
            <a:spLocks noChangeArrowheads="1"/>
          </p:cNvSpPr>
          <p:nvPr/>
        </p:nvSpPr>
        <p:spPr bwMode="auto">
          <a:xfrm>
            <a:off x="7856538" y="1990725"/>
            <a:ext cx="107950" cy="952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05" name="Text Box 6"/>
          <p:cNvSpPr txBox="1">
            <a:spLocks noChangeArrowheads="1"/>
          </p:cNvSpPr>
          <p:nvPr/>
        </p:nvSpPr>
        <p:spPr bwMode="auto">
          <a:xfrm>
            <a:off x="4865688" y="5445125"/>
            <a:ext cx="1841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endParaRPr lang="en-US">
              <a:cs typeface="Arial" charset="0"/>
            </a:endParaRPr>
          </a:p>
        </p:txBody>
      </p:sp>
      <p:sp>
        <p:nvSpPr>
          <p:cNvPr id="106" name="Oval 37"/>
          <p:cNvSpPr>
            <a:spLocks noChangeArrowheads="1"/>
          </p:cNvSpPr>
          <p:nvPr/>
        </p:nvSpPr>
        <p:spPr bwMode="auto">
          <a:xfrm>
            <a:off x="7161213" y="5105400"/>
            <a:ext cx="109537" cy="96838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07" name="Oval 38"/>
          <p:cNvSpPr>
            <a:spLocks noChangeArrowheads="1"/>
          </p:cNvSpPr>
          <p:nvPr/>
        </p:nvSpPr>
        <p:spPr bwMode="auto">
          <a:xfrm>
            <a:off x="6861175" y="4743450"/>
            <a:ext cx="107950" cy="96838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08" name="Oval 39"/>
          <p:cNvSpPr>
            <a:spLocks noChangeArrowheads="1"/>
          </p:cNvSpPr>
          <p:nvPr/>
        </p:nvSpPr>
        <p:spPr bwMode="auto">
          <a:xfrm>
            <a:off x="6316663" y="3889375"/>
            <a:ext cx="109537" cy="96838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09" name="Oval 40"/>
          <p:cNvSpPr>
            <a:spLocks noChangeArrowheads="1"/>
          </p:cNvSpPr>
          <p:nvPr/>
        </p:nvSpPr>
        <p:spPr bwMode="auto">
          <a:xfrm>
            <a:off x="7150100" y="5256213"/>
            <a:ext cx="107950" cy="96837"/>
          </a:xfrm>
          <a:prstGeom prst="ellipse">
            <a:avLst/>
          </a:prstGeom>
          <a:solidFill>
            <a:srgbClr val="3399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10" name="Oval 41"/>
          <p:cNvSpPr>
            <a:spLocks noChangeArrowheads="1"/>
          </p:cNvSpPr>
          <p:nvPr/>
        </p:nvSpPr>
        <p:spPr bwMode="auto">
          <a:xfrm>
            <a:off x="4598988" y="4670425"/>
            <a:ext cx="109537" cy="96838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11" name="Text Box 42"/>
          <p:cNvSpPr txBox="1">
            <a:spLocks noChangeArrowheads="1"/>
          </p:cNvSpPr>
          <p:nvPr/>
        </p:nvSpPr>
        <p:spPr bwMode="auto">
          <a:xfrm>
            <a:off x="1282700" y="996950"/>
            <a:ext cx="52546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SEA</a:t>
            </a:r>
          </a:p>
        </p:txBody>
      </p:sp>
      <p:sp>
        <p:nvSpPr>
          <p:cNvPr id="112" name="Text Box 43"/>
          <p:cNvSpPr txBox="1">
            <a:spLocks noChangeArrowheads="1"/>
          </p:cNvSpPr>
          <p:nvPr/>
        </p:nvSpPr>
        <p:spPr bwMode="auto">
          <a:xfrm>
            <a:off x="2200275" y="3694113"/>
            <a:ext cx="574675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PHX</a:t>
            </a:r>
          </a:p>
        </p:txBody>
      </p:sp>
      <p:sp>
        <p:nvSpPr>
          <p:cNvPr id="113" name="Text Box 44"/>
          <p:cNvSpPr txBox="1">
            <a:spLocks noChangeArrowheads="1"/>
          </p:cNvSpPr>
          <p:nvPr/>
        </p:nvSpPr>
        <p:spPr bwMode="auto">
          <a:xfrm>
            <a:off x="2397125" y="2449513"/>
            <a:ext cx="51752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SLC</a:t>
            </a:r>
          </a:p>
        </p:txBody>
      </p:sp>
      <p:sp>
        <p:nvSpPr>
          <p:cNvPr id="114" name="Text Box 45"/>
          <p:cNvSpPr txBox="1">
            <a:spLocks noChangeArrowheads="1"/>
          </p:cNvSpPr>
          <p:nvPr/>
        </p:nvSpPr>
        <p:spPr bwMode="auto">
          <a:xfrm>
            <a:off x="1709738" y="3190875"/>
            <a:ext cx="51752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LAS</a:t>
            </a:r>
          </a:p>
        </p:txBody>
      </p:sp>
      <p:sp>
        <p:nvSpPr>
          <p:cNvPr id="115" name="Text Box 46"/>
          <p:cNvSpPr txBox="1">
            <a:spLocks noChangeArrowheads="1"/>
          </p:cNvSpPr>
          <p:nvPr/>
        </p:nvSpPr>
        <p:spPr bwMode="auto">
          <a:xfrm>
            <a:off x="830263" y="3771900"/>
            <a:ext cx="514350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LAX</a:t>
            </a:r>
          </a:p>
        </p:txBody>
      </p:sp>
      <p:sp>
        <p:nvSpPr>
          <p:cNvPr id="116" name="Text Box 47"/>
          <p:cNvSpPr txBox="1">
            <a:spLocks noChangeArrowheads="1"/>
          </p:cNvSpPr>
          <p:nvPr/>
        </p:nvSpPr>
        <p:spPr bwMode="auto">
          <a:xfrm>
            <a:off x="1395413" y="3546475"/>
            <a:ext cx="53498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SNA</a:t>
            </a:r>
          </a:p>
        </p:txBody>
      </p:sp>
      <p:sp>
        <p:nvSpPr>
          <p:cNvPr id="117" name="Text Box 48"/>
          <p:cNvSpPr txBox="1">
            <a:spLocks noChangeArrowheads="1"/>
          </p:cNvSpPr>
          <p:nvPr/>
        </p:nvSpPr>
        <p:spPr bwMode="auto">
          <a:xfrm>
            <a:off x="4603750" y="4470400"/>
            <a:ext cx="506413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IAH</a:t>
            </a:r>
          </a:p>
        </p:txBody>
      </p:sp>
      <p:sp>
        <p:nvSpPr>
          <p:cNvPr id="118" name="Text Box 49"/>
          <p:cNvSpPr txBox="1">
            <a:spLocks noChangeArrowheads="1"/>
          </p:cNvSpPr>
          <p:nvPr/>
        </p:nvSpPr>
        <p:spPr bwMode="auto">
          <a:xfrm>
            <a:off x="4483100" y="4037013"/>
            <a:ext cx="560388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DFW</a:t>
            </a:r>
          </a:p>
        </p:txBody>
      </p:sp>
      <p:sp>
        <p:nvSpPr>
          <p:cNvPr id="119" name="Text Box 50"/>
          <p:cNvSpPr txBox="1">
            <a:spLocks noChangeArrowheads="1"/>
          </p:cNvSpPr>
          <p:nvPr/>
        </p:nvSpPr>
        <p:spPr bwMode="auto">
          <a:xfrm>
            <a:off x="3321050" y="2922588"/>
            <a:ext cx="53181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DEN</a:t>
            </a:r>
          </a:p>
        </p:txBody>
      </p:sp>
      <p:sp>
        <p:nvSpPr>
          <p:cNvPr id="120" name="Text Box 51"/>
          <p:cNvSpPr txBox="1">
            <a:spLocks noChangeArrowheads="1"/>
          </p:cNvSpPr>
          <p:nvPr/>
        </p:nvSpPr>
        <p:spPr bwMode="auto">
          <a:xfrm>
            <a:off x="836613" y="4624388"/>
            <a:ext cx="53657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HNL</a:t>
            </a:r>
          </a:p>
        </p:txBody>
      </p:sp>
      <p:sp>
        <p:nvSpPr>
          <p:cNvPr id="121" name="Text Box 52"/>
          <p:cNvSpPr txBox="1">
            <a:spLocks noChangeArrowheads="1"/>
          </p:cNvSpPr>
          <p:nvPr/>
        </p:nvSpPr>
        <p:spPr bwMode="auto">
          <a:xfrm>
            <a:off x="4894263" y="1914525"/>
            <a:ext cx="541337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MSP</a:t>
            </a:r>
          </a:p>
        </p:txBody>
      </p:sp>
      <p:sp>
        <p:nvSpPr>
          <p:cNvPr id="122" name="Text Box 53"/>
          <p:cNvSpPr txBox="1">
            <a:spLocks noChangeArrowheads="1"/>
          </p:cNvSpPr>
          <p:nvPr/>
        </p:nvSpPr>
        <p:spPr bwMode="auto">
          <a:xfrm>
            <a:off x="5318125" y="2989263"/>
            <a:ext cx="496888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STL</a:t>
            </a:r>
          </a:p>
        </p:txBody>
      </p:sp>
      <p:sp>
        <p:nvSpPr>
          <p:cNvPr id="123" name="Text Box 54"/>
          <p:cNvSpPr txBox="1">
            <a:spLocks noChangeArrowheads="1"/>
          </p:cNvSpPr>
          <p:nvPr/>
        </p:nvSpPr>
        <p:spPr bwMode="auto">
          <a:xfrm>
            <a:off x="5465763" y="3594100"/>
            <a:ext cx="59055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MEM</a:t>
            </a:r>
          </a:p>
        </p:txBody>
      </p:sp>
      <p:sp>
        <p:nvSpPr>
          <p:cNvPr id="124" name="Text Box 55"/>
          <p:cNvSpPr txBox="1">
            <a:spLocks noChangeArrowheads="1"/>
          </p:cNvSpPr>
          <p:nvPr/>
        </p:nvSpPr>
        <p:spPr bwMode="auto">
          <a:xfrm>
            <a:off x="6394450" y="3811588"/>
            <a:ext cx="506413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ATL</a:t>
            </a:r>
          </a:p>
        </p:txBody>
      </p:sp>
      <p:sp>
        <p:nvSpPr>
          <p:cNvPr id="125" name="Text Box 56"/>
          <p:cNvSpPr txBox="1">
            <a:spLocks noChangeArrowheads="1"/>
          </p:cNvSpPr>
          <p:nvPr/>
        </p:nvSpPr>
        <p:spPr bwMode="auto">
          <a:xfrm>
            <a:off x="6916738" y="4640263"/>
            <a:ext cx="192246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MCO (RWSL Key Site)</a:t>
            </a:r>
          </a:p>
        </p:txBody>
      </p:sp>
      <p:sp>
        <p:nvSpPr>
          <p:cNvPr id="126" name="Text Box 57"/>
          <p:cNvSpPr txBox="1">
            <a:spLocks noChangeArrowheads="1"/>
          </p:cNvSpPr>
          <p:nvPr/>
        </p:nvSpPr>
        <p:spPr bwMode="auto">
          <a:xfrm>
            <a:off x="7226300" y="4984750"/>
            <a:ext cx="50006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FLL</a:t>
            </a:r>
          </a:p>
        </p:txBody>
      </p:sp>
      <p:sp>
        <p:nvSpPr>
          <p:cNvPr id="127" name="Text Box 58"/>
          <p:cNvSpPr txBox="1">
            <a:spLocks noChangeArrowheads="1"/>
          </p:cNvSpPr>
          <p:nvPr/>
        </p:nvSpPr>
        <p:spPr bwMode="auto">
          <a:xfrm>
            <a:off x="7200900" y="5176838"/>
            <a:ext cx="5064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MIA</a:t>
            </a:r>
          </a:p>
        </p:txBody>
      </p:sp>
      <p:sp>
        <p:nvSpPr>
          <p:cNvPr id="128" name="Text Box 59"/>
          <p:cNvSpPr txBox="1">
            <a:spLocks noChangeArrowheads="1"/>
          </p:cNvSpPr>
          <p:nvPr/>
        </p:nvSpPr>
        <p:spPr bwMode="auto">
          <a:xfrm>
            <a:off x="6989763" y="3440113"/>
            <a:ext cx="506412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CLT</a:t>
            </a:r>
          </a:p>
        </p:txBody>
      </p:sp>
      <p:sp>
        <p:nvSpPr>
          <p:cNvPr id="129" name="Text Box 60"/>
          <p:cNvSpPr txBox="1">
            <a:spLocks noChangeArrowheads="1"/>
          </p:cNvSpPr>
          <p:nvPr/>
        </p:nvSpPr>
        <p:spPr bwMode="auto">
          <a:xfrm>
            <a:off x="5495925" y="1936750"/>
            <a:ext cx="212407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MKE (ASDE-X Key Site)</a:t>
            </a:r>
          </a:p>
        </p:txBody>
      </p:sp>
      <p:sp>
        <p:nvSpPr>
          <p:cNvPr id="130" name="Text Box 61"/>
          <p:cNvSpPr txBox="1">
            <a:spLocks noChangeArrowheads="1"/>
          </p:cNvSpPr>
          <p:nvPr/>
        </p:nvSpPr>
        <p:spPr bwMode="auto">
          <a:xfrm>
            <a:off x="5643563" y="2352675"/>
            <a:ext cx="550862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ORD</a:t>
            </a:r>
          </a:p>
        </p:txBody>
      </p:sp>
      <p:sp>
        <p:nvSpPr>
          <p:cNvPr id="131" name="Text Box 62"/>
          <p:cNvSpPr txBox="1">
            <a:spLocks noChangeArrowheads="1"/>
          </p:cNvSpPr>
          <p:nvPr/>
        </p:nvSpPr>
        <p:spPr bwMode="auto">
          <a:xfrm>
            <a:off x="5695950" y="2520950"/>
            <a:ext cx="5969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MDW</a:t>
            </a:r>
          </a:p>
        </p:txBody>
      </p:sp>
      <p:sp>
        <p:nvSpPr>
          <p:cNvPr id="132" name="Text Box 63"/>
          <p:cNvSpPr txBox="1">
            <a:spLocks noChangeArrowheads="1"/>
          </p:cNvSpPr>
          <p:nvPr/>
        </p:nvSpPr>
        <p:spPr bwMode="auto">
          <a:xfrm>
            <a:off x="6186488" y="2168525"/>
            <a:ext cx="560387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DTW</a:t>
            </a:r>
          </a:p>
        </p:txBody>
      </p:sp>
      <p:sp>
        <p:nvSpPr>
          <p:cNvPr id="133" name="Text Box 64"/>
          <p:cNvSpPr txBox="1">
            <a:spLocks noChangeArrowheads="1"/>
          </p:cNvSpPr>
          <p:nvPr/>
        </p:nvSpPr>
        <p:spPr bwMode="auto">
          <a:xfrm>
            <a:off x="8162925" y="1622425"/>
            <a:ext cx="573088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pPr>
              <a:lnSpc>
                <a:spcPts val="1675"/>
              </a:lnSpc>
            </a:pPr>
            <a:r>
              <a:rPr lang="en-US" sz="1300" b="1">
                <a:cs typeface="Arial" charset="0"/>
              </a:rPr>
              <a:t>BOS</a:t>
            </a:r>
          </a:p>
          <a:p>
            <a:pPr>
              <a:lnSpc>
                <a:spcPts val="1675"/>
              </a:lnSpc>
            </a:pPr>
            <a:r>
              <a:rPr lang="en-US" sz="1300" b="1">
                <a:cs typeface="Arial" charset="0"/>
              </a:rPr>
              <a:t>PVD</a:t>
            </a:r>
          </a:p>
          <a:p>
            <a:pPr>
              <a:lnSpc>
                <a:spcPts val="1675"/>
              </a:lnSpc>
            </a:pPr>
            <a:r>
              <a:rPr lang="en-US" sz="1300" b="1">
                <a:cs typeface="Arial" charset="0"/>
              </a:rPr>
              <a:t>BDL</a:t>
            </a:r>
          </a:p>
          <a:p>
            <a:pPr>
              <a:lnSpc>
                <a:spcPts val="1675"/>
              </a:lnSpc>
            </a:pPr>
            <a:r>
              <a:rPr lang="en-US" sz="1300" b="1">
                <a:cs typeface="Arial" charset="0"/>
              </a:rPr>
              <a:t>JFK</a:t>
            </a:r>
          </a:p>
          <a:p>
            <a:pPr>
              <a:lnSpc>
                <a:spcPts val="1675"/>
              </a:lnSpc>
            </a:pPr>
            <a:r>
              <a:rPr lang="en-US" sz="1300" b="1">
                <a:cs typeface="Arial" charset="0"/>
              </a:rPr>
              <a:t>LGA</a:t>
            </a:r>
          </a:p>
          <a:p>
            <a:pPr>
              <a:lnSpc>
                <a:spcPts val="1675"/>
              </a:lnSpc>
            </a:pPr>
            <a:r>
              <a:rPr lang="en-US" sz="1300" b="1">
                <a:cs typeface="Arial" charset="0"/>
              </a:rPr>
              <a:t>EWR</a:t>
            </a:r>
          </a:p>
          <a:p>
            <a:pPr>
              <a:lnSpc>
                <a:spcPts val="1675"/>
              </a:lnSpc>
            </a:pPr>
            <a:r>
              <a:rPr lang="en-US" sz="1300" b="1">
                <a:cs typeface="Arial" charset="0"/>
              </a:rPr>
              <a:t>PHL</a:t>
            </a:r>
          </a:p>
          <a:p>
            <a:pPr>
              <a:lnSpc>
                <a:spcPts val="1675"/>
              </a:lnSpc>
            </a:pPr>
            <a:r>
              <a:rPr lang="en-US" sz="1300" b="1">
                <a:cs typeface="Arial" charset="0"/>
              </a:rPr>
              <a:t>BWI</a:t>
            </a:r>
          </a:p>
          <a:p>
            <a:pPr>
              <a:lnSpc>
                <a:spcPts val="1675"/>
              </a:lnSpc>
            </a:pPr>
            <a:r>
              <a:rPr lang="en-US" sz="1300" b="1">
                <a:cs typeface="Arial" charset="0"/>
              </a:rPr>
              <a:t>DCA</a:t>
            </a:r>
          </a:p>
          <a:p>
            <a:pPr>
              <a:lnSpc>
                <a:spcPts val="1675"/>
              </a:lnSpc>
            </a:pPr>
            <a:r>
              <a:rPr lang="en-US" sz="1300" b="1">
                <a:cs typeface="Arial" charset="0"/>
              </a:rPr>
              <a:t>IAD</a:t>
            </a:r>
          </a:p>
        </p:txBody>
      </p:sp>
      <p:sp>
        <p:nvSpPr>
          <p:cNvPr id="134" name="Oval 67"/>
          <p:cNvSpPr>
            <a:spLocks noChangeArrowheads="1"/>
          </p:cNvSpPr>
          <p:nvPr/>
        </p:nvSpPr>
        <p:spPr bwMode="auto">
          <a:xfrm>
            <a:off x="1549400" y="3846513"/>
            <a:ext cx="109538" cy="952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35" name="Text Box 68"/>
          <p:cNvSpPr txBox="1">
            <a:spLocks noChangeArrowheads="1"/>
          </p:cNvSpPr>
          <p:nvPr/>
        </p:nvSpPr>
        <p:spPr bwMode="auto">
          <a:xfrm>
            <a:off x="1593850" y="3806825"/>
            <a:ext cx="534988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SAN</a:t>
            </a:r>
          </a:p>
        </p:txBody>
      </p:sp>
      <p:sp>
        <p:nvSpPr>
          <p:cNvPr id="136" name="Oval 69"/>
          <p:cNvSpPr>
            <a:spLocks noChangeArrowheads="1"/>
          </p:cNvSpPr>
          <p:nvPr/>
        </p:nvSpPr>
        <p:spPr bwMode="auto">
          <a:xfrm>
            <a:off x="4635500" y="4749800"/>
            <a:ext cx="107950" cy="96838"/>
          </a:xfrm>
          <a:prstGeom prst="ellipse">
            <a:avLst/>
          </a:prstGeom>
          <a:solidFill>
            <a:srgbClr val="3399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37" name="Text Box 70"/>
          <p:cNvSpPr txBox="1">
            <a:spLocks noChangeArrowheads="1"/>
          </p:cNvSpPr>
          <p:nvPr/>
        </p:nvSpPr>
        <p:spPr bwMode="auto">
          <a:xfrm>
            <a:off x="4146550" y="4681538"/>
            <a:ext cx="55086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HOU</a:t>
            </a:r>
          </a:p>
        </p:txBody>
      </p:sp>
      <p:sp>
        <p:nvSpPr>
          <p:cNvPr id="138" name="Oval 71"/>
          <p:cNvSpPr>
            <a:spLocks noChangeArrowheads="1"/>
          </p:cNvSpPr>
          <p:nvPr/>
        </p:nvSpPr>
        <p:spPr bwMode="auto">
          <a:xfrm>
            <a:off x="7688263" y="2154238"/>
            <a:ext cx="107950" cy="96837"/>
          </a:xfrm>
          <a:prstGeom prst="ellipse">
            <a:avLst/>
          </a:prstGeom>
          <a:solidFill>
            <a:srgbClr val="3399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39" name="Oval 72"/>
          <p:cNvSpPr>
            <a:spLocks noChangeArrowheads="1"/>
          </p:cNvSpPr>
          <p:nvPr/>
        </p:nvSpPr>
        <p:spPr bwMode="auto">
          <a:xfrm>
            <a:off x="6005513" y="3113088"/>
            <a:ext cx="107950" cy="98425"/>
          </a:xfrm>
          <a:prstGeom prst="ellipse">
            <a:avLst/>
          </a:prstGeom>
          <a:solidFill>
            <a:srgbClr val="3399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40" name="Text Box 73"/>
          <p:cNvSpPr txBox="1">
            <a:spLocks noChangeArrowheads="1"/>
          </p:cNvSpPr>
          <p:nvPr/>
        </p:nvSpPr>
        <p:spPr bwMode="auto">
          <a:xfrm>
            <a:off x="6161088" y="3041650"/>
            <a:ext cx="51435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SDF</a:t>
            </a:r>
          </a:p>
        </p:txBody>
      </p:sp>
      <p:sp>
        <p:nvSpPr>
          <p:cNvPr id="141" name="Line 74"/>
          <p:cNvSpPr>
            <a:spLocks noChangeShapeType="1"/>
          </p:cNvSpPr>
          <p:nvPr/>
        </p:nvSpPr>
        <p:spPr bwMode="auto">
          <a:xfrm>
            <a:off x="8180388" y="2384425"/>
            <a:ext cx="0" cy="5048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2" name="Line 75"/>
          <p:cNvSpPr>
            <a:spLocks noChangeShapeType="1"/>
          </p:cNvSpPr>
          <p:nvPr/>
        </p:nvSpPr>
        <p:spPr bwMode="auto">
          <a:xfrm>
            <a:off x="8175625" y="3259138"/>
            <a:ext cx="0" cy="5032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3" name="Line 76"/>
          <p:cNvSpPr>
            <a:spLocks noChangeShapeType="1"/>
          </p:cNvSpPr>
          <p:nvPr/>
        </p:nvSpPr>
        <p:spPr bwMode="auto">
          <a:xfrm>
            <a:off x="8178800" y="1982788"/>
            <a:ext cx="0" cy="3222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4" name="Line 77"/>
          <p:cNvSpPr>
            <a:spLocks noChangeShapeType="1"/>
          </p:cNvSpPr>
          <p:nvPr/>
        </p:nvSpPr>
        <p:spPr bwMode="auto">
          <a:xfrm flipH="1" flipV="1">
            <a:off x="7364413" y="2833688"/>
            <a:ext cx="750887" cy="63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5" name="Line 78"/>
          <p:cNvSpPr>
            <a:spLocks noChangeShapeType="1"/>
          </p:cNvSpPr>
          <p:nvPr/>
        </p:nvSpPr>
        <p:spPr bwMode="auto">
          <a:xfrm flipH="1" flipV="1">
            <a:off x="7777163" y="2479675"/>
            <a:ext cx="369887" cy="139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6" name="Line 79"/>
          <p:cNvSpPr>
            <a:spLocks noChangeShapeType="1"/>
          </p:cNvSpPr>
          <p:nvPr/>
        </p:nvSpPr>
        <p:spPr bwMode="auto">
          <a:xfrm flipH="1">
            <a:off x="7994650" y="1824038"/>
            <a:ext cx="185738" cy="150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7" name="Line 80"/>
          <p:cNvSpPr>
            <a:spLocks noChangeShapeType="1"/>
          </p:cNvSpPr>
          <p:nvPr/>
        </p:nvSpPr>
        <p:spPr bwMode="auto">
          <a:xfrm flipH="1">
            <a:off x="8016875" y="2157413"/>
            <a:ext cx="109538" cy="22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8" name="Line 81"/>
          <p:cNvSpPr>
            <a:spLocks noChangeShapeType="1"/>
          </p:cNvSpPr>
          <p:nvPr/>
        </p:nvSpPr>
        <p:spPr bwMode="auto">
          <a:xfrm flipH="1" flipV="1">
            <a:off x="7527925" y="2641600"/>
            <a:ext cx="619125" cy="417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9" name="Text Box 91"/>
          <p:cNvSpPr txBox="1">
            <a:spLocks noChangeArrowheads="1"/>
          </p:cNvSpPr>
          <p:nvPr/>
        </p:nvSpPr>
        <p:spPr bwMode="auto">
          <a:xfrm>
            <a:off x="6262688" y="2779713"/>
            <a:ext cx="18415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endParaRPr lang="en-US" sz="1300" b="1">
              <a:cs typeface="Arial" charset="0"/>
            </a:endParaRPr>
          </a:p>
        </p:txBody>
      </p:sp>
      <p:sp>
        <p:nvSpPr>
          <p:cNvPr id="150" name="Oval 8"/>
          <p:cNvSpPr>
            <a:spLocks noChangeArrowheads="1"/>
          </p:cNvSpPr>
          <p:nvPr/>
        </p:nvSpPr>
        <p:spPr bwMode="auto">
          <a:xfrm>
            <a:off x="1009650" y="1320800"/>
            <a:ext cx="109538" cy="95250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51" name="Text Box 42"/>
          <p:cNvSpPr txBox="1">
            <a:spLocks noChangeArrowheads="1"/>
          </p:cNvSpPr>
          <p:nvPr/>
        </p:nvSpPr>
        <p:spPr bwMode="auto">
          <a:xfrm>
            <a:off x="1101725" y="1231900"/>
            <a:ext cx="52546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PDX</a:t>
            </a:r>
          </a:p>
        </p:txBody>
      </p:sp>
      <p:sp>
        <p:nvSpPr>
          <p:cNvPr id="152" name="Oval 9"/>
          <p:cNvSpPr>
            <a:spLocks noChangeArrowheads="1"/>
          </p:cNvSpPr>
          <p:nvPr/>
        </p:nvSpPr>
        <p:spPr bwMode="auto">
          <a:xfrm>
            <a:off x="696913" y="2593975"/>
            <a:ext cx="109537" cy="96838"/>
          </a:xfrm>
          <a:prstGeom prst="ellipse">
            <a:avLst/>
          </a:prstGeom>
          <a:solidFill>
            <a:srgbClr val="7030A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53" name="Text Box 46"/>
          <p:cNvSpPr txBox="1">
            <a:spLocks noChangeArrowheads="1"/>
          </p:cNvSpPr>
          <p:nvPr/>
        </p:nvSpPr>
        <p:spPr bwMode="auto">
          <a:xfrm>
            <a:off x="709613" y="2670175"/>
            <a:ext cx="18526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SFO (ASSC Key Site)</a:t>
            </a:r>
          </a:p>
        </p:txBody>
      </p:sp>
      <p:sp>
        <p:nvSpPr>
          <p:cNvPr id="154" name="Oval 12"/>
          <p:cNvSpPr>
            <a:spLocks noChangeArrowheads="1"/>
          </p:cNvSpPr>
          <p:nvPr/>
        </p:nvSpPr>
        <p:spPr bwMode="auto">
          <a:xfrm>
            <a:off x="2493963" y="5272088"/>
            <a:ext cx="107950" cy="98425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55" name="Text Box 43"/>
          <p:cNvSpPr txBox="1">
            <a:spLocks noChangeArrowheads="1"/>
          </p:cNvSpPr>
          <p:nvPr/>
        </p:nvSpPr>
        <p:spPr bwMode="auto">
          <a:xfrm>
            <a:off x="2570163" y="5173663"/>
            <a:ext cx="5461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ANC</a:t>
            </a:r>
          </a:p>
        </p:txBody>
      </p:sp>
      <p:sp>
        <p:nvSpPr>
          <p:cNvPr id="156" name="Oval 15"/>
          <p:cNvSpPr>
            <a:spLocks noChangeArrowheads="1"/>
          </p:cNvSpPr>
          <p:nvPr/>
        </p:nvSpPr>
        <p:spPr bwMode="auto">
          <a:xfrm>
            <a:off x="5470525" y="4640263"/>
            <a:ext cx="109538" cy="95250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57" name="Text Box 49"/>
          <p:cNvSpPr txBox="1">
            <a:spLocks noChangeArrowheads="1"/>
          </p:cNvSpPr>
          <p:nvPr/>
        </p:nvSpPr>
        <p:spPr bwMode="auto">
          <a:xfrm>
            <a:off x="5543550" y="4538663"/>
            <a:ext cx="5445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MSY</a:t>
            </a:r>
          </a:p>
        </p:txBody>
      </p:sp>
      <p:sp>
        <p:nvSpPr>
          <p:cNvPr id="158" name="Oval 41"/>
          <p:cNvSpPr>
            <a:spLocks noChangeArrowheads="1"/>
          </p:cNvSpPr>
          <p:nvPr/>
        </p:nvSpPr>
        <p:spPr bwMode="auto">
          <a:xfrm>
            <a:off x="4678363" y="2927350"/>
            <a:ext cx="109537" cy="96838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59" name="Text Box 48"/>
          <p:cNvSpPr txBox="1">
            <a:spLocks noChangeArrowheads="1"/>
          </p:cNvSpPr>
          <p:nvPr/>
        </p:nvSpPr>
        <p:spPr bwMode="auto">
          <a:xfrm>
            <a:off x="4751388" y="2833688"/>
            <a:ext cx="4905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MCI</a:t>
            </a:r>
          </a:p>
        </p:txBody>
      </p:sp>
      <p:sp>
        <p:nvSpPr>
          <p:cNvPr id="160" name="Oval 22"/>
          <p:cNvSpPr>
            <a:spLocks noChangeArrowheads="1"/>
          </p:cNvSpPr>
          <p:nvPr/>
        </p:nvSpPr>
        <p:spPr bwMode="auto">
          <a:xfrm>
            <a:off x="5788025" y="3189288"/>
            <a:ext cx="107950" cy="98425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61" name="Text Box 61"/>
          <p:cNvSpPr txBox="1">
            <a:spLocks noChangeArrowheads="1"/>
          </p:cNvSpPr>
          <p:nvPr/>
        </p:nvSpPr>
        <p:spPr bwMode="auto">
          <a:xfrm>
            <a:off x="5635625" y="3257550"/>
            <a:ext cx="5461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CVG</a:t>
            </a:r>
          </a:p>
        </p:txBody>
      </p:sp>
      <p:sp>
        <p:nvSpPr>
          <p:cNvPr id="162" name="Oval 24"/>
          <p:cNvSpPr>
            <a:spLocks noChangeArrowheads="1"/>
          </p:cNvSpPr>
          <p:nvPr/>
        </p:nvSpPr>
        <p:spPr bwMode="auto">
          <a:xfrm>
            <a:off x="6534150" y="2449513"/>
            <a:ext cx="109538" cy="96837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63" name="Text Box 52"/>
          <p:cNvSpPr txBox="1">
            <a:spLocks noChangeArrowheads="1"/>
          </p:cNvSpPr>
          <p:nvPr/>
        </p:nvSpPr>
        <p:spPr bwMode="auto">
          <a:xfrm>
            <a:off x="6246813" y="2520950"/>
            <a:ext cx="51752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CLE</a:t>
            </a:r>
          </a:p>
        </p:txBody>
      </p:sp>
      <p:sp>
        <p:nvSpPr>
          <p:cNvPr id="164" name="Oval 20"/>
          <p:cNvSpPr>
            <a:spLocks noChangeArrowheads="1"/>
          </p:cNvSpPr>
          <p:nvPr/>
        </p:nvSpPr>
        <p:spPr bwMode="auto">
          <a:xfrm>
            <a:off x="6697663" y="2493963"/>
            <a:ext cx="107950" cy="96837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65" name="Text Box 63"/>
          <p:cNvSpPr txBox="1">
            <a:spLocks noChangeArrowheads="1"/>
          </p:cNvSpPr>
          <p:nvPr/>
        </p:nvSpPr>
        <p:spPr bwMode="auto">
          <a:xfrm>
            <a:off x="6734175" y="2349500"/>
            <a:ext cx="4445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1300" b="1">
                <a:cs typeface="Arial" charset="0"/>
              </a:rPr>
              <a:t>PIT</a:t>
            </a:r>
          </a:p>
        </p:txBody>
      </p:sp>
      <p:sp>
        <p:nvSpPr>
          <p:cNvPr id="166" name="Text Box 64"/>
          <p:cNvSpPr txBox="1">
            <a:spLocks noChangeArrowheads="1"/>
          </p:cNvSpPr>
          <p:nvPr/>
        </p:nvSpPr>
        <p:spPr bwMode="auto">
          <a:xfrm>
            <a:off x="4835525" y="4995863"/>
            <a:ext cx="1689100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lnSpc>
                <a:spcPts val="1675"/>
              </a:lnSpc>
            </a:pPr>
            <a:r>
              <a:rPr lang="en-US" sz="1000" b="1" u="sng">
                <a:cs typeface="Arial" charset="0"/>
              </a:rPr>
              <a:t>Key</a:t>
            </a:r>
          </a:p>
          <a:p>
            <a:pPr>
              <a:lnSpc>
                <a:spcPts val="1675"/>
              </a:lnSpc>
            </a:pPr>
            <a:r>
              <a:rPr lang="en-US" sz="1000">
                <a:solidFill>
                  <a:srgbClr val="00B050"/>
                </a:solidFill>
                <a:cs typeface="Arial" charset="0"/>
              </a:rPr>
              <a:t>ASDE-X (13)</a:t>
            </a:r>
          </a:p>
          <a:p>
            <a:pPr>
              <a:lnSpc>
                <a:spcPts val="1675"/>
              </a:lnSpc>
            </a:pPr>
            <a:r>
              <a:rPr lang="en-US" sz="1000">
                <a:solidFill>
                  <a:srgbClr val="FF0000"/>
                </a:solidFill>
                <a:cs typeface="Arial" charset="0"/>
              </a:rPr>
              <a:t>ASDE-X &amp; RWSL (22)</a:t>
            </a:r>
          </a:p>
          <a:p>
            <a:pPr>
              <a:lnSpc>
                <a:spcPts val="1675"/>
              </a:lnSpc>
            </a:pPr>
            <a:r>
              <a:rPr lang="en-US" sz="1000">
                <a:solidFill>
                  <a:srgbClr val="00B0F0"/>
                </a:solidFill>
                <a:cs typeface="Arial" charset="0"/>
              </a:rPr>
              <a:t>ASSC (8)</a:t>
            </a:r>
          </a:p>
          <a:p>
            <a:pPr>
              <a:lnSpc>
                <a:spcPts val="1675"/>
              </a:lnSpc>
            </a:pPr>
            <a:r>
              <a:rPr lang="en-US" sz="1000">
                <a:solidFill>
                  <a:srgbClr val="7030A0"/>
                </a:solidFill>
                <a:cs typeface="Arial" charset="0"/>
              </a:rPr>
              <a:t>ASSC &amp; RWSL (1)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C:\Documents and Settings\aford\Desktop\Share\turn_sle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" y="2124075"/>
            <a:ext cx="4379913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Box 5"/>
          <p:cNvSpPr txBox="1">
            <a:spLocks noChangeArrowheads="1"/>
          </p:cNvSpPr>
          <p:nvPr/>
        </p:nvSpPr>
        <p:spPr bwMode="auto">
          <a:xfrm>
            <a:off x="5200650" y="4953000"/>
            <a:ext cx="3714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solidFill>
                  <a:srgbClr val="0070C0"/>
                </a:solidFill>
              </a:rPr>
              <a:t>BLUE</a:t>
            </a:r>
            <a:r>
              <a:rPr lang="en-US" sz="1600"/>
              <a:t>:     Track Reconstruction (Ver. 3)</a:t>
            </a:r>
          </a:p>
          <a:p>
            <a:r>
              <a:rPr lang="en-US" sz="1600" b="1">
                <a:solidFill>
                  <a:srgbClr val="92D050"/>
                </a:solidFill>
              </a:rPr>
              <a:t>GREEN</a:t>
            </a:r>
            <a:r>
              <a:rPr lang="en-US" sz="1600"/>
              <a:t>:  Track Reconstruction (Ver. 4)</a:t>
            </a:r>
          </a:p>
        </p:txBody>
      </p:sp>
      <p:pic>
        <p:nvPicPr>
          <p:cNvPr id="10244" name="Picture 2" descr="C:\Documents and Settings\aford\Desktop\Share\mlat_bubbl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73550" y="762000"/>
            <a:ext cx="460375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itle 1"/>
          <p:cNvSpPr>
            <a:spLocks noGrp="1"/>
          </p:cNvSpPr>
          <p:nvPr>
            <p:ph type="title"/>
          </p:nvPr>
        </p:nvSpPr>
        <p:spPr>
          <a:xfrm>
            <a:off x="349250" y="336550"/>
            <a:ext cx="6489700" cy="587375"/>
          </a:xfrm>
        </p:spPr>
        <p:txBody>
          <a:bodyPr/>
          <a:lstStyle/>
          <a:p>
            <a:r>
              <a:rPr lang="en-US" dirty="0"/>
              <a:t>Track Joining and Smoothing</a:t>
            </a:r>
          </a:p>
        </p:txBody>
      </p:sp>
      <p:sp>
        <p:nvSpPr>
          <p:cNvPr id="10246" name="TextBox 5"/>
          <p:cNvSpPr txBox="1">
            <a:spLocks noChangeArrowheads="1"/>
          </p:cNvSpPr>
          <p:nvPr/>
        </p:nvSpPr>
        <p:spPr bwMode="auto">
          <a:xfrm>
            <a:off x="476250" y="1162050"/>
            <a:ext cx="3714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/>
              <a:t>BLACK</a:t>
            </a:r>
            <a:r>
              <a:rPr lang="en-US" sz="1600"/>
              <a:t>:  MLAT Position Data</a:t>
            </a:r>
          </a:p>
          <a:p>
            <a:r>
              <a:rPr lang="en-US" sz="1600" b="1">
                <a:solidFill>
                  <a:srgbClr val="FF0000"/>
                </a:solidFill>
              </a:rPr>
              <a:t>RED</a:t>
            </a:r>
            <a:r>
              <a:rPr lang="en-US" sz="1600"/>
              <a:t>:       SMR Position Data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1762125" y="6257925"/>
            <a:ext cx="5772150" cy="33855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Post processing yields more accurate position estimates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84175" y="255588"/>
            <a:ext cx="6931025" cy="601662"/>
          </a:xfrm>
        </p:spPr>
        <p:txBody>
          <a:bodyPr/>
          <a:lstStyle/>
          <a:p>
            <a:r>
              <a:rPr lang="en-US"/>
              <a:t>Metrics and Measurements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22287" y="962025"/>
            <a:ext cx="8031163" cy="2152650"/>
          </a:xfrm>
        </p:spPr>
        <p:txBody>
          <a:bodyPr/>
          <a:lstStyle/>
          <a:p>
            <a:pPr marL="342900" lvl="1" indent="-342900">
              <a:buClrTx/>
              <a:buSzPct val="200000"/>
              <a:buFont typeface="Arial" pitchFamily="34" charset="0"/>
              <a:buChar char="•"/>
              <a:tabLst>
                <a:tab pos="1082675" algn="l"/>
              </a:tabLst>
            </a:pPr>
            <a:r>
              <a:rPr lang="en-US" sz="1800" dirty="0"/>
              <a:t>Saab Sensis has developed algorithms to convert ASDE-X data into information.</a:t>
            </a:r>
          </a:p>
          <a:p>
            <a:pPr marL="342900" lvl="1" indent="-342900">
              <a:buClrTx/>
              <a:buSzPct val="200000"/>
              <a:buFont typeface="Arial" pitchFamily="34" charset="0"/>
              <a:buChar char="•"/>
              <a:tabLst>
                <a:tab pos="1082675" algn="l"/>
              </a:tabLst>
            </a:pPr>
            <a:r>
              <a:rPr lang="en-US" sz="1800" dirty="0"/>
              <a:t>We create continuous tracks from the airport surface out to approximately 60 nautical miles from system center.</a:t>
            </a:r>
          </a:p>
          <a:p>
            <a:pPr marL="342900" lvl="1" indent="-342900">
              <a:buClrTx/>
              <a:buSzPct val="200000"/>
              <a:buFont typeface="Arial" pitchFamily="34" charset="0"/>
              <a:buChar char="•"/>
              <a:tabLst>
                <a:tab pos="1082675" algn="l"/>
              </a:tabLst>
            </a:pPr>
            <a:r>
              <a:rPr lang="en-US" sz="1800" dirty="0"/>
              <a:t>Saab Sensis have processed over </a:t>
            </a:r>
            <a:r>
              <a:rPr lang="en-US" sz="1800" b="1" dirty="0">
                <a:solidFill>
                  <a:srgbClr val="FF0000"/>
                </a:solidFill>
              </a:rPr>
              <a:t>15,000 days </a:t>
            </a:r>
            <a:r>
              <a:rPr lang="en-US" sz="1800" dirty="0"/>
              <a:t>at the 35 ASDE-X airports.</a:t>
            </a:r>
          </a:p>
          <a:p>
            <a:pPr marL="342900" lvl="1" indent="-342900">
              <a:buClrTx/>
              <a:buSzPct val="200000"/>
              <a:buFont typeface="Arial" pitchFamily="34" charset="0"/>
              <a:buChar char="•"/>
              <a:tabLst>
                <a:tab pos="1082675" algn="l"/>
              </a:tabLst>
            </a:pPr>
            <a:r>
              <a:rPr lang="en-US" sz="1800" dirty="0"/>
              <a:t>Examples of the type of information Saab Sensis can extract from the ASDE-X includes:</a:t>
            </a:r>
          </a:p>
          <a:p>
            <a:pPr marL="350838" indent="-350838">
              <a:buFontTx/>
              <a:buNone/>
              <a:tabLst>
                <a:tab pos="1082675" algn="l"/>
              </a:tabLst>
            </a:pPr>
            <a:endParaRPr lang="en-US" dirty="0"/>
          </a:p>
          <a:p>
            <a:pPr marL="350838" indent="-350838">
              <a:tabLst>
                <a:tab pos="1082675" algn="l"/>
              </a:tabLst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324100" y="3133725"/>
            <a:ext cx="4419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50838" indent="-350838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1082675" algn="l"/>
              </a:tabLst>
              <a:defRPr/>
            </a:pPr>
            <a:r>
              <a:rPr lang="en-US" sz="1800" kern="0" dirty="0">
                <a:ea typeface="+mn-ea"/>
                <a:cs typeface="+mn-cs"/>
              </a:rPr>
              <a:t>Taxi times</a:t>
            </a:r>
          </a:p>
          <a:p>
            <a:pPr marL="350838" indent="-350838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1082675" algn="l"/>
              </a:tabLst>
              <a:defRPr/>
            </a:pPr>
            <a:r>
              <a:rPr lang="en-US" sz="1800" kern="0" dirty="0">
                <a:ea typeface="+mn-ea"/>
                <a:cs typeface="+mn-cs"/>
              </a:rPr>
              <a:t>Duration and location of surface delays</a:t>
            </a:r>
          </a:p>
          <a:p>
            <a:pPr marL="350838" indent="-350838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1082675" algn="l"/>
              </a:tabLst>
              <a:defRPr/>
            </a:pPr>
            <a:r>
              <a:rPr lang="en-US" sz="1800" kern="0" dirty="0">
                <a:ea typeface="+mn-ea"/>
                <a:cs typeface="+mn-cs"/>
              </a:rPr>
              <a:t>Ramp and runway usage</a:t>
            </a:r>
          </a:p>
          <a:p>
            <a:pPr marL="350838" indent="-350838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1082675" algn="l"/>
              </a:tabLst>
              <a:defRPr/>
            </a:pPr>
            <a:r>
              <a:rPr lang="en-US" sz="1800" kern="0" dirty="0">
                <a:ea typeface="+mn-ea"/>
                <a:cs typeface="+mn-cs"/>
              </a:rPr>
              <a:t>Arrival/departure rates</a:t>
            </a:r>
          </a:p>
          <a:p>
            <a:pPr marL="350838" indent="-350838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1082675" algn="l"/>
              </a:tabLst>
              <a:defRPr/>
            </a:pPr>
            <a:r>
              <a:rPr lang="en-US" sz="1800" kern="0" dirty="0">
                <a:ea typeface="+mn-ea"/>
                <a:cs typeface="+mn-cs"/>
              </a:rPr>
              <a:t>Ground vehicles tracks</a:t>
            </a:r>
          </a:p>
          <a:p>
            <a:pPr marL="350838" indent="-350838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1082675" algn="l"/>
              </a:tabLst>
              <a:defRPr/>
            </a:pPr>
            <a:r>
              <a:rPr lang="en-US" sz="1800" kern="0" dirty="0">
                <a:ea typeface="+mn-ea"/>
                <a:cs typeface="+mn-cs"/>
              </a:rPr>
              <a:t>Vehicle velocity and acceleration</a:t>
            </a:r>
          </a:p>
          <a:p>
            <a:pPr marL="350838" indent="-350838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1082675" algn="l"/>
              </a:tabLst>
              <a:defRPr/>
            </a:pPr>
            <a:r>
              <a:rPr lang="en-US" sz="1800" kern="0" dirty="0">
                <a:ea typeface="ＭＳ Ｐゴシック" pitchFamily="96" charset="-128"/>
                <a:cs typeface="+mn-cs"/>
              </a:rPr>
              <a:t>Vehicle h</a:t>
            </a:r>
            <a:r>
              <a:rPr lang="en-US" sz="1800" kern="0" dirty="0">
                <a:ea typeface="+mn-ea"/>
                <a:cs typeface="+mn-cs"/>
              </a:rPr>
              <a:t>eading and orientation</a:t>
            </a:r>
          </a:p>
          <a:p>
            <a:pPr marL="350838" indent="-350838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1082675" algn="l"/>
              </a:tabLst>
              <a:defRPr/>
            </a:pPr>
            <a:r>
              <a:rPr lang="en-US" sz="1800" kern="0" dirty="0">
                <a:ea typeface="+mn-ea"/>
                <a:cs typeface="+mn-cs"/>
              </a:rPr>
              <a:t>Routes used</a:t>
            </a:r>
          </a:p>
          <a:p>
            <a:pPr marL="350838" indent="-350838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1082675" algn="l"/>
              </a:tabLst>
              <a:defRPr/>
            </a:pPr>
            <a:r>
              <a:rPr lang="en-US" sz="1800" kern="0" dirty="0">
                <a:ea typeface="+mn-ea"/>
                <a:cs typeface="+mn-cs"/>
              </a:rPr>
              <a:t>Wheels up/wheels down</a:t>
            </a:r>
          </a:p>
          <a:p>
            <a:pPr marL="350838" indent="-350838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1082675" algn="l"/>
              </a:tabLst>
              <a:defRPr/>
            </a:pPr>
            <a:r>
              <a:rPr lang="en-US" sz="1800" kern="0" dirty="0">
                <a:ea typeface="+mn-ea"/>
                <a:cs typeface="+mn-cs"/>
              </a:rPr>
              <a:t>Anomalous events</a:t>
            </a:r>
          </a:p>
          <a:p>
            <a:pPr marL="350838" indent="-350838" eaLnBrk="0" hangingPunct="0">
              <a:spcBef>
                <a:spcPts val="0"/>
              </a:spcBef>
              <a:buFont typeface="Arial" pitchFamily="34" charset="0"/>
              <a:buChar char="•"/>
              <a:tabLst>
                <a:tab pos="1082675" algn="l"/>
              </a:tabLst>
              <a:defRPr/>
            </a:pPr>
            <a:r>
              <a:rPr lang="en-US" sz="1800" kern="0" dirty="0">
                <a:ea typeface="+mn-ea"/>
                <a:cs typeface="+mn-cs"/>
              </a:rPr>
              <a:t>Many other metrics….</a:t>
            </a:r>
          </a:p>
          <a:p>
            <a:pPr marL="350838" indent="-350838" algn="ctr" eaLnBrk="0" hangingPunct="0">
              <a:spcBef>
                <a:spcPct val="30000"/>
              </a:spcBef>
              <a:buFontTx/>
              <a:buBlip>
                <a:blip r:embed="rId3"/>
              </a:buBlip>
              <a:tabLst>
                <a:tab pos="1082675" algn="l"/>
              </a:tabLst>
              <a:defRPr/>
            </a:pPr>
            <a:endParaRPr lang="en-US" sz="2000" kern="0" dirty="0">
              <a:ea typeface="+mn-ea"/>
              <a:cs typeface="+mn-cs"/>
            </a:endParaRP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666749" y="6301800"/>
            <a:ext cx="7115175" cy="33855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Saab Sensis has created a reliable system to process surveillance data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81013" y="314324"/>
            <a:ext cx="8107510" cy="694079"/>
          </a:xfrm>
        </p:spPr>
        <p:txBody>
          <a:bodyPr/>
          <a:lstStyle/>
          <a:p>
            <a:r>
              <a:rPr lang="en-US" dirty="0"/>
              <a:t>Automated Anomaly Detection and Scoring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2341547" y="1532218"/>
            <a:ext cx="411052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latin typeface="+mn-lt"/>
                <a:ea typeface="ＭＳ Ｐゴシック" pitchFamily="96" charset="-128"/>
                <a:cs typeface="+mn-cs"/>
              </a:rPr>
              <a:t>Sudden stop</a:t>
            </a:r>
          </a:p>
          <a:p>
            <a:pPr algn="ctr">
              <a:defRPr/>
            </a:pPr>
            <a:r>
              <a:rPr lang="en-US" sz="2400" dirty="0">
                <a:latin typeface="+mn-lt"/>
                <a:ea typeface="ＭＳ Ｐゴシック" pitchFamily="96" charset="-128"/>
                <a:cs typeface="+mn-cs"/>
              </a:rPr>
              <a:t>Irregular turn</a:t>
            </a:r>
          </a:p>
          <a:p>
            <a:pPr algn="ctr">
              <a:defRPr/>
            </a:pPr>
            <a:r>
              <a:rPr lang="en-US" sz="2400" dirty="0">
                <a:latin typeface="+mn-lt"/>
                <a:ea typeface="ＭＳ Ｐゴシック" pitchFamily="96" charset="-128"/>
                <a:cs typeface="+mn-cs"/>
              </a:rPr>
              <a:t>“Missed” departures</a:t>
            </a:r>
          </a:p>
          <a:p>
            <a:pPr algn="ctr">
              <a:defRPr/>
            </a:pPr>
            <a:r>
              <a:rPr lang="en-US" sz="2400" dirty="0">
                <a:latin typeface="+mn-lt"/>
                <a:ea typeface="ＭＳ Ｐゴシック" pitchFamily="96" charset="-128"/>
                <a:cs typeface="+mn-cs"/>
              </a:rPr>
              <a:t>“Missed” arrivals</a:t>
            </a:r>
          </a:p>
          <a:p>
            <a:pPr algn="ctr">
              <a:defRPr/>
            </a:pPr>
            <a:r>
              <a:rPr lang="en-US" sz="2400" dirty="0">
                <a:ea typeface="ＭＳ Ｐゴシック" pitchFamily="96" charset="-128"/>
              </a:rPr>
              <a:t>Wake vortex</a:t>
            </a:r>
          </a:p>
          <a:p>
            <a:pPr algn="ctr">
              <a:defRPr/>
            </a:pPr>
            <a:r>
              <a:rPr lang="en-US" sz="2400" dirty="0">
                <a:ea typeface="ＭＳ Ｐゴシック" pitchFamily="96" charset="-128"/>
              </a:rPr>
              <a:t>Runway incursion</a:t>
            </a:r>
          </a:p>
          <a:p>
            <a:pPr algn="ctr">
              <a:defRPr/>
            </a:pPr>
            <a:r>
              <a:rPr lang="en-US" sz="2400" dirty="0">
                <a:ea typeface="ＭＳ Ｐゴシック" pitchFamily="96" charset="-128"/>
              </a:rPr>
              <a:t>Conflict risk</a:t>
            </a:r>
          </a:p>
          <a:p>
            <a:pPr algn="ctr">
              <a:defRPr/>
            </a:pPr>
            <a:r>
              <a:rPr lang="en-US" sz="2400" dirty="0">
                <a:ea typeface="ＭＳ Ｐゴシック" pitchFamily="96" charset="-128"/>
              </a:rPr>
              <a:t>Route excursion</a:t>
            </a:r>
          </a:p>
          <a:p>
            <a:pPr algn="ctr">
              <a:defRPr/>
            </a:pPr>
            <a:r>
              <a:rPr lang="en-US" sz="2400" dirty="0">
                <a:ea typeface="ＭＳ Ｐゴシック" pitchFamily="96" charset="-128"/>
              </a:rPr>
              <a:t>Runway transition</a:t>
            </a:r>
          </a:p>
          <a:p>
            <a:pPr algn="ctr">
              <a:defRPr/>
            </a:pPr>
            <a:r>
              <a:rPr lang="en-US" sz="2400" dirty="0">
                <a:latin typeface="+mn-lt"/>
                <a:ea typeface="ＭＳ Ｐゴシック" pitchFamily="96" charset="-128"/>
                <a:cs typeface="+mn-cs"/>
              </a:rPr>
              <a:t>Long taxi times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itle 1"/>
          <p:cNvSpPr>
            <a:spLocks noGrp="1"/>
          </p:cNvSpPr>
          <p:nvPr>
            <p:ph type="title"/>
          </p:nvPr>
        </p:nvSpPr>
        <p:spPr>
          <a:xfrm>
            <a:off x="349250" y="336550"/>
            <a:ext cx="6489700" cy="587375"/>
          </a:xfrm>
        </p:spPr>
        <p:txBody>
          <a:bodyPr/>
          <a:lstStyle/>
          <a:p>
            <a:r>
              <a:rPr lang="en-US" dirty="0"/>
              <a:t>The Viewer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734938" y="6283563"/>
            <a:ext cx="7004436" cy="33855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Saab Sensis has constructed a processing/playback/analysis tool.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 r="47489"/>
          <a:stretch>
            <a:fillRect/>
          </a:stretch>
        </p:blipFill>
        <p:spPr bwMode="auto">
          <a:xfrm>
            <a:off x="447313" y="885426"/>
            <a:ext cx="4304149" cy="481461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7" name="Picture 3" descr="C:\Users\cknicker\Desktop\EWRcollisio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7043" y="2076928"/>
            <a:ext cx="5396307" cy="404638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98450" y="236538"/>
            <a:ext cx="8621713" cy="468312"/>
          </a:xfrm>
        </p:spPr>
        <p:txBody>
          <a:bodyPr/>
          <a:lstStyle/>
          <a:p>
            <a:r>
              <a:rPr lang="en-US" sz="2800"/>
              <a:t>Study: ATL Arrival Surface Delays During 2010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533400" y="904875"/>
            <a:ext cx="8077200" cy="4819650"/>
          </a:xfrm>
        </p:spPr>
        <p:txBody>
          <a:bodyPr/>
          <a:lstStyle/>
          <a:p>
            <a:pPr marL="0" lvl="1" indent="0">
              <a:buClrTx/>
              <a:buSzTx/>
              <a:buFontTx/>
              <a:buNone/>
              <a:tabLst>
                <a:tab pos="1082675" algn="l"/>
              </a:tabLst>
            </a:pPr>
            <a:r>
              <a:rPr lang="en-US" sz="1800" b="1" dirty="0">
                <a:solidFill>
                  <a:srgbClr val="C00000"/>
                </a:solidFill>
              </a:rPr>
              <a:t>Total arrivals: </a:t>
            </a:r>
            <a:r>
              <a:rPr lang="en-US" sz="1800" dirty="0"/>
              <a:t>351,210 arrivals</a:t>
            </a:r>
          </a:p>
          <a:p>
            <a:pPr marL="0" lvl="1" indent="0">
              <a:buClrTx/>
              <a:buSzTx/>
              <a:buFontTx/>
              <a:buNone/>
              <a:tabLst>
                <a:tab pos="1082675" algn="l"/>
              </a:tabLst>
            </a:pPr>
            <a:endParaRPr lang="en-US" sz="1400" dirty="0"/>
          </a:p>
          <a:p>
            <a:pPr marL="0" lvl="1" indent="0">
              <a:buClrTx/>
              <a:buSzTx/>
              <a:buFontTx/>
              <a:buNone/>
              <a:tabLst>
                <a:tab pos="1082675" algn="l"/>
              </a:tabLst>
            </a:pPr>
            <a:r>
              <a:rPr lang="en-US" sz="1800" dirty="0"/>
              <a:t>A </a:t>
            </a:r>
            <a:r>
              <a:rPr lang="en-US" sz="1800" b="1" dirty="0">
                <a:solidFill>
                  <a:srgbClr val="C00000"/>
                </a:solidFill>
              </a:rPr>
              <a:t>hold</a:t>
            </a:r>
            <a:r>
              <a:rPr lang="en-US" sz="1800" dirty="0"/>
              <a:t> is any stoppage by an aircraft in the movement area which lasts more than 10 seconds:</a:t>
            </a:r>
            <a:endParaRPr lang="en-US" sz="1800" b="1" dirty="0"/>
          </a:p>
          <a:p>
            <a:pPr marL="0" lvl="1" indent="0">
              <a:buClrTx/>
              <a:buSzTx/>
              <a:buFontTx/>
              <a:buNone/>
              <a:tabLst>
                <a:tab pos="1082675" algn="l"/>
              </a:tabLst>
            </a:pPr>
            <a:r>
              <a:rPr lang="en-US" sz="1800" b="1" dirty="0"/>
              <a:t>	</a:t>
            </a:r>
            <a:r>
              <a:rPr lang="en-US" b="1" dirty="0"/>
              <a:t>Total number of holds:</a:t>
            </a:r>
            <a:r>
              <a:rPr lang="en-US" dirty="0"/>
              <a:t> 313,955 holds</a:t>
            </a:r>
          </a:p>
          <a:p>
            <a:pPr marL="0" lvl="1" indent="0">
              <a:buClrTx/>
              <a:buSzTx/>
              <a:buFontTx/>
              <a:buNone/>
              <a:tabLst>
                <a:tab pos="1082675" algn="l"/>
              </a:tabLst>
            </a:pPr>
            <a:r>
              <a:rPr lang="en-US" b="1" dirty="0"/>
              <a:t>	Average number holds per arrival: </a:t>
            </a:r>
            <a:r>
              <a:rPr lang="en-US" dirty="0"/>
              <a:t>0.67</a:t>
            </a:r>
          </a:p>
          <a:p>
            <a:pPr marL="0" lvl="1" indent="0">
              <a:buClrTx/>
              <a:buSzTx/>
              <a:buFontTx/>
              <a:buNone/>
              <a:tabLst>
                <a:tab pos="1082675" algn="l"/>
              </a:tabLst>
            </a:pPr>
            <a:r>
              <a:rPr lang="en-US" b="1" dirty="0"/>
              <a:t>	Typical hold time (mode): </a:t>
            </a:r>
            <a:r>
              <a:rPr lang="en-US" dirty="0"/>
              <a:t>1.75 minutes</a:t>
            </a:r>
          </a:p>
          <a:p>
            <a:pPr marL="0" lvl="1" indent="0">
              <a:buClrTx/>
              <a:buSzTx/>
              <a:buFontTx/>
              <a:buNone/>
              <a:tabLst>
                <a:tab pos="1082675" algn="l"/>
              </a:tabLst>
            </a:pPr>
            <a:r>
              <a:rPr lang="en-US" b="1" dirty="0"/>
              <a:t>	Total time spent in holds during 2010: </a:t>
            </a:r>
            <a:r>
              <a:rPr lang="en-US" dirty="0"/>
              <a:t>381 days</a:t>
            </a:r>
          </a:p>
          <a:p>
            <a:pPr marL="0" lvl="1" indent="0">
              <a:buClrTx/>
              <a:buSzTx/>
              <a:buFontTx/>
              <a:buNone/>
              <a:tabLst>
                <a:tab pos="1082675" algn="l"/>
              </a:tabLst>
            </a:pPr>
            <a:r>
              <a:rPr lang="en-US" dirty="0"/>
              <a:t>	</a:t>
            </a:r>
            <a:r>
              <a:rPr lang="en-US" b="1" dirty="0">
                <a:solidFill>
                  <a:srgbClr val="C00000"/>
                </a:solidFill>
              </a:rPr>
              <a:t>Cost due to holds ($35/min): </a:t>
            </a:r>
            <a:r>
              <a:rPr lang="en-US" dirty="0">
                <a:solidFill>
                  <a:srgbClr val="C00000"/>
                </a:solidFill>
              </a:rPr>
              <a:t>$19.2 million dollars </a:t>
            </a:r>
          </a:p>
          <a:p>
            <a:pPr marL="0" lvl="1" indent="0">
              <a:buClrTx/>
              <a:buSzTx/>
              <a:buFontTx/>
              <a:buNone/>
              <a:tabLst>
                <a:tab pos="1082675" algn="l"/>
              </a:tabLst>
            </a:pPr>
            <a:endParaRPr lang="en-US" sz="1800" dirty="0"/>
          </a:p>
          <a:p>
            <a:pPr marL="0" lvl="1" indent="0">
              <a:buClrTx/>
              <a:buSzTx/>
              <a:buFontTx/>
              <a:buNone/>
              <a:tabLst>
                <a:tab pos="1082675" algn="l"/>
              </a:tabLst>
            </a:pPr>
            <a:r>
              <a:rPr lang="en-US" sz="1800" dirty="0"/>
              <a:t>A </a:t>
            </a:r>
            <a:r>
              <a:rPr lang="en-US" sz="1800" b="1" dirty="0">
                <a:solidFill>
                  <a:srgbClr val="C00000"/>
                </a:solidFill>
              </a:rPr>
              <a:t>“long” hold </a:t>
            </a:r>
            <a:r>
              <a:rPr lang="en-US" sz="1800" dirty="0"/>
              <a:t>is any hold greater than 10 minutes.  A long hold is typical due to the unavailability of a gate or the ramp entrance being blocked: </a:t>
            </a:r>
            <a:endParaRPr lang="en-US" sz="1800" b="1" dirty="0"/>
          </a:p>
          <a:p>
            <a:pPr marL="0" lvl="1" indent="0">
              <a:buClrTx/>
              <a:buSzTx/>
              <a:buFontTx/>
              <a:buNone/>
              <a:tabLst>
                <a:tab pos="1082675" algn="l"/>
              </a:tabLst>
            </a:pPr>
            <a:r>
              <a:rPr lang="en-US" sz="1800" b="1" dirty="0"/>
              <a:t>	</a:t>
            </a:r>
            <a:r>
              <a:rPr lang="en-US" b="1" dirty="0"/>
              <a:t>Total number of long holds:</a:t>
            </a:r>
            <a:r>
              <a:rPr lang="en-US" dirty="0"/>
              <a:t> 5,477 holds </a:t>
            </a:r>
          </a:p>
          <a:p>
            <a:pPr marL="0" lvl="1" indent="0">
              <a:buClrTx/>
              <a:buSzTx/>
              <a:buFontTx/>
              <a:buNone/>
              <a:tabLst>
                <a:tab pos="1082675" algn="l"/>
              </a:tabLst>
            </a:pPr>
            <a:r>
              <a:rPr lang="en-US" b="1" dirty="0"/>
              <a:t>	Total time spent in long holds: </a:t>
            </a:r>
            <a:r>
              <a:rPr lang="en-US" dirty="0"/>
              <a:t>60 days</a:t>
            </a:r>
          </a:p>
          <a:p>
            <a:pPr marL="0" lvl="1" indent="0">
              <a:buClrTx/>
              <a:buSzTx/>
              <a:buFontTx/>
              <a:buNone/>
              <a:tabLst>
                <a:tab pos="1082675" algn="l"/>
              </a:tabLst>
            </a:pPr>
            <a:r>
              <a:rPr lang="en-US" dirty="0"/>
              <a:t>	</a:t>
            </a:r>
            <a:r>
              <a:rPr lang="en-US" b="1" dirty="0">
                <a:solidFill>
                  <a:srgbClr val="C00000"/>
                </a:solidFill>
              </a:rPr>
              <a:t>Cost due to long holds ($35/min): </a:t>
            </a:r>
            <a:r>
              <a:rPr lang="en-US" dirty="0">
                <a:solidFill>
                  <a:srgbClr val="C00000"/>
                </a:solidFill>
              </a:rPr>
              <a:t>$3 million dollars</a:t>
            </a:r>
          </a:p>
          <a:p>
            <a:pPr marL="0" lvl="1" indent="0">
              <a:buClrTx/>
              <a:buSzTx/>
              <a:buFontTx/>
              <a:buNone/>
              <a:tabLst>
                <a:tab pos="1082675" algn="l"/>
              </a:tabLst>
            </a:pPr>
            <a:endParaRPr lang="en-US" sz="1800" dirty="0"/>
          </a:p>
          <a:p>
            <a:pPr marL="0" lvl="1" indent="0">
              <a:buClrTx/>
              <a:buSzTx/>
              <a:buFontTx/>
              <a:buNone/>
              <a:tabLst>
                <a:tab pos="1082675" algn="l"/>
              </a:tabLst>
            </a:pPr>
            <a:endParaRPr lang="en-US" sz="1800" dirty="0"/>
          </a:p>
          <a:p>
            <a:pPr marL="350838" indent="-350838">
              <a:buFontTx/>
              <a:buNone/>
              <a:tabLst>
                <a:tab pos="1082675" algn="l"/>
              </a:tabLst>
            </a:pPr>
            <a:endParaRPr lang="en-US" dirty="0"/>
          </a:p>
          <a:p>
            <a:pPr marL="350838" indent="-350838">
              <a:tabLst>
                <a:tab pos="1082675" algn="l"/>
              </a:tabLst>
            </a:pPr>
            <a:endParaRPr lang="en-US" dirty="0"/>
          </a:p>
        </p:txBody>
      </p:sp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1760786" y="6200775"/>
            <a:ext cx="5803795" cy="33855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Analyses can identify potential efficiency improvements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42900" y="212724"/>
            <a:ext cx="8629650" cy="1006475"/>
          </a:xfrm>
        </p:spPr>
        <p:txBody>
          <a:bodyPr/>
          <a:lstStyle/>
          <a:p>
            <a:r>
              <a:rPr lang="en-US" dirty="0"/>
              <a:t>Example: Automated Determination of Anomalous Events (Sudden Stops)</a:t>
            </a:r>
          </a:p>
        </p:txBody>
      </p:sp>
      <p:grpSp>
        <p:nvGrpSpPr>
          <p:cNvPr id="13315" name="Group 7"/>
          <p:cNvGrpSpPr>
            <a:grpSpLocks/>
          </p:cNvGrpSpPr>
          <p:nvPr/>
        </p:nvGrpSpPr>
        <p:grpSpPr bwMode="auto">
          <a:xfrm>
            <a:off x="436563" y="1333500"/>
            <a:ext cx="8393112" cy="4751388"/>
            <a:chOff x="436563" y="863600"/>
            <a:chExt cx="8426450" cy="5002213"/>
          </a:xfrm>
        </p:grpSpPr>
        <p:pic>
          <p:nvPicPr>
            <p:cNvPr id="13317" name="Picture 5" descr="C:\Data\Scrap\ZSSTmem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36563" y="863600"/>
              <a:ext cx="8426450" cy="5002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18" name="TextBox 11"/>
            <p:cNvSpPr txBox="1">
              <a:spLocks noChangeArrowheads="1"/>
            </p:cNvSpPr>
            <p:nvPr/>
          </p:nvSpPr>
          <p:spPr bwMode="auto">
            <a:xfrm>
              <a:off x="4049713" y="3302000"/>
              <a:ext cx="1608137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>
                  <a:solidFill>
                    <a:srgbClr val="FFFF00"/>
                  </a:solidFill>
                </a:rPr>
                <a:t>Sudden Stop</a:t>
              </a:r>
            </a:p>
          </p:txBody>
        </p:sp>
        <p:cxnSp>
          <p:nvCxnSpPr>
            <p:cNvPr id="5" name="Straight Arrow Connector 4"/>
            <p:cNvCxnSpPr>
              <a:stCxn id="13318" idx="0"/>
            </p:cNvCxnSpPr>
            <p:nvPr/>
          </p:nvCxnSpPr>
          <p:spPr>
            <a:xfrm flipH="1" flipV="1">
              <a:off x="3128963" y="2736850"/>
              <a:ext cx="1725612" cy="565150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>
              <a:stCxn id="13318" idx="2"/>
            </p:cNvCxnSpPr>
            <p:nvPr/>
          </p:nvCxnSpPr>
          <p:spPr>
            <a:xfrm>
              <a:off x="4854575" y="3671888"/>
              <a:ext cx="2717800" cy="1138237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381250" y="6305550"/>
            <a:ext cx="4486275" cy="33855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Automated detection of anomalous events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27050" y="290513"/>
            <a:ext cx="8175625" cy="623887"/>
          </a:xfrm>
        </p:spPr>
        <p:txBody>
          <a:bodyPr/>
          <a:lstStyle/>
          <a:p>
            <a:r>
              <a:rPr lang="en-US" dirty="0"/>
              <a:t>Study: Sudden Stop Impact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5363" name="AutoShape 4"/>
          <p:cNvSpPr>
            <a:spLocks noChangeAspect="1" noChangeArrowheads="1"/>
          </p:cNvSpPr>
          <p:nvPr/>
        </p:nvSpPr>
        <p:spPr bwMode="auto">
          <a:xfrm>
            <a:off x="327025" y="760413"/>
            <a:ext cx="8329613" cy="546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309961" y="1011677"/>
            <a:ext cx="4513634" cy="4221804"/>
            <a:chOff x="1077048" y="1190625"/>
            <a:chExt cx="6752502" cy="4676775"/>
          </a:xfrm>
        </p:grpSpPr>
        <p:pic>
          <p:nvPicPr>
            <p:cNvPr id="15367" name="Picture 482" descr="E:\Sensis\Subversion\Personal\cknicker\Boeing Data Conversion\tt vs congestion.emf"/>
            <p:cNvPicPr>
              <a:picLocks noChangeAspect="1" noChangeArrowheads="1"/>
            </p:cNvPicPr>
            <p:nvPr/>
          </p:nvPicPr>
          <p:blipFill>
            <a:blip r:embed="rId3"/>
            <a:srcRect l="6493" t="6654" r="7845"/>
            <a:stretch>
              <a:fillRect/>
            </a:stretch>
          </p:blipFill>
          <p:spPr bwMode="auto">
            <a:xfrm>
              <a:off x="1085850" y="1190625"/>
              <a:ext cx="6743700" cy="4676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68" name="TextBox 483"/>
            <p:cNvSpPr txBox="1">
              <a:spLocks noChangeArrowheads="1"/>
            </p:cNvSpPr>
            <p:nvPr/>
          </p:nvSpPr>
          <p:spPr bwMode="auto">
            <a:xfrm>
              <a:off x="4239315" y="4767709"/>
              <a:ext cx="3333881" cy="306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Non-anomalous departures </a:t>
              </a:r>
            </a:p>
          </p:txBody>
        </p:sp>
        <p:sp>
          <p:nvSpPr>
            <p:cNvPr id="15369" name="TextBox 484"/>
            <p:cNvSpPr txBox="1">
              <a:spLocks noChangeArrowheads="1"/>
            </p:cNvSpPr>
            <p:nvPr/>
          </p:nvSpPr>
          <p:spPr bwMode="auto">
            <a:xfrm>
              <a:off x="1870047" y="1437442"/>
              <a:ext cx="4640861" cy="306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Departures with sudden stop anomalies</a:t>
              </a:r>
            </a:p>
          </p:txBody>
        </p:sp>
        <p:cxnSp>
          <p:nvCxnSpPr>
            <p:cNvPr id="487" name="Straight Arrow Connector 486"/>
            <p:cNvCxnSpPr>
              <a:stCxn id="15368" idx="0"/>
            </p:cNvCxnSpPr>
            <p:nvPr/>
          </p:nvCxnSpPr>
          <p:spPr>
            <a:xfrm flipH="1" flipV="1">
              <a:off x="5472124" y="3787636"/>
              <a:ext cx="434133" cy="98007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Arrow Connector 487"/>
            <p:cNvCxnSpPr>
              <a:stCxn id="15369" idx="2"/>
            </p:cNvCxnSpPr>
            <p:nvPr/>
          </p:nvCxnSpPr>
          <p:spPr>
            <a:xfrm>
              <a:off x="4190478" y="1744292"/>
              <a:ext cx="1987371" cy="106273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72" name="TextBox 494"/>
            <p:cNvSpPr txBox="1">
              <a:spLocks noChangeArrowheads="1"/>
            </p:cNvSpPr>
            <p:nvPr/>
          </p:nvSpPr>
          <p:spPr bwMode="auto">
            <a:xfrm>
              <a:off x="4304929" y="5409554"/>
              <a:ext cx="1175300" cy="316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/>
                <a:t>Congestion</a:t>
              </a:r>
            </a:p>
          </p:txBody>
        </p:sp>
        <p:sp>
          <p:nvSpPr>
            <p:cNvPr id="15373" name="TextBox 495"/>
            <p:cNvSpPr txBox="1">
              <a:spLocks noChangeArrowheads="1"/>
            </p:cNvSpPr>
            <p:nvPr/>
          </p:nvSpPr>
          <p:spPr bwMode="auto">
            <a:xfrm rot="16200000">
              <a:off x="323648" y="3034686"/>
              <a:ext cx="1832896" cy="3260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/>
                <a:t>Taxi Time (minutes)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522663" y="4948238"/>
            <a:ext cx="17922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latin typeface="+mn-lt"/>
                <a:ea typeface="ＭＳ Ｐゴシック" pitchFamily="96" charset="-128"/>
                <a:cs typeface="+mn-cs"/>
              </a:rPr>
              <a:t>Study period: 2010</a:t>
            </a:r>
          </a:p>
          <a:p>
            <a:pPr>
              <a:defRPr/>
            </a:pPr>
            <a:r>
              <a:rPr lang="en-US" b="1" dirty="0">
                <a:latin typeface="+mn-lt"/>
                <a:ea typeface="ＭＳ Ｐゴシック" pitchFamily="96" charset="-128"/>
                <a:cs typeface="+mn-cs"/>
              </a:rPr>
              <a:t>Study airport: JFK</a:t>
            </a: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1200150" y="5934075"/>
            <a:ext cx="6391275" cy="33855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Analysis identifies potential safety and efficiency improvements</a:t>
            </a:r>
          </a:p>
        </p:txBody>
      </p:sp>
      <p:grpSp>
        <p:nvGrpSpPr>
          <p:cNvPr id="15" name="Group 7"/>
          <p:cNvGrpSpPr>
            <a:grpSpLocks/>
          </p:cNvGrpSpPr>
          <p:nvPr/>
        </p:nvGrpSpPr>
        <p:grpSpPr bwMode="auto">
          <a:xfrm>
            <a:off x="234612" y="1001949"/>
            <a:ext cx="4104532" cy="3939702"/>
            <a:chOff x="384175" y="847725"/>
            <a:chExt cx="8493125" cy="5305425"/>
          </a:xfrm>
        </p:grpSpPr>
        <p:pic>
          <p:nvPicPr>
            <p:cNvPr id="17" name="Picture 11" descr="E:\Sensis\Subversion\Personal\cknicker\Hot Spots\untitled.emf"/>
            <p:cNvPicPr>
              <a:picLocks noChangeAspect="1" noChangeArrowheads="1"/>
            </p:cNvPicPr>
            <p:nvPr/>
          </p:nvPicPr>
          <p:blipFill>
            <a:blip r:embed="rId4"/>
            <a:srcRect l="9064" t="5521" r="8333" b="6470"/>
            <a:stretch>
              <a:fillRect/>
            </a:stretch>
          </p:blipFill>
          <p:spPr bwMode="auto">
            <a:xfrm>
              <a:off x="384175" y="847725"/>
              <a:ext cx="8493125" cy="5305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5"/>
            <p:cNvSpPr txBox="1">
              <a:spLocks noChangeArrowheads="1"/>
            </p:cNvSpPr>
            <p:nvPr/>
          </p:nvSpPr>
          <p:spPr bwMode="auto">
            <a:xfrm>
              <a:off x="1014350" y="3412108"/>
              <a:ext cx="5287872" cy="6217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dirty="0"/>
                <a:t>Elevated sudden stop clustering</a:t>
              </a:r>
            </a:p>
            <a:p>
              <a:pPr algn="ctr"/>
              <a:r>
                <a:rPr lang="en-US" sz="1200" b="1" dirty="0"/>
                <a:t>1 </a:t>
              </a:r>
              <a:r>
                <a:rPr lang="en-US" sz="1200" b="1" dirty="0" err="1"/>
                <a:t>StD</a:t>
              </a:r>
              <a:r>
                <a:rPr lang="en-US" sz="1200" b="1" dirty="0"/>
                <a:t> above mean</a:t>
              </a:r>
            </a:p>
          </p:txBody>
        </p:sp>
        <p:sp>
          <p:nvSpPr>
            <p:cNvPr id="19" name="TextBox 16"/>
            <p:cNvSpPr txBox="1">
              <a:spLocks noChangeArrowheads="1"/>
            </p:cNvSpPr>
            <p:nvPr/>
          </p:nvSpPr>
          <p:spPr bwMode="auto">
            <a:xfrm>
              <a:off x="5127978" y="5102225"/>
              <a:ext cx="3121907" cy="6217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Major clustering</a:t>
              </a:r>
            </a:p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2 </a:t>
              </a:r>
              <a:r>
                <a:rPr lang="en-US" sz="1200" b="1" dirty="0" err="1">
                  <a:solidFill>
                    <a:srgbClr val="FF0000"/>
                  </a:solidFill>
                </a:rPr>
                <a:t>StD</a:t>
              </a:r>
              <a:r>
                <a:rPr lang="en-US" sz="1200" b="1" dirty="0">
                  <a:solidFill>
                    <a:srgbClr val="FF0000"/>
                  </a:solidFill>
                </a:rPr>
                <a:t> above mean</a:t>
              </a:r>
            </a:p>
          </p:txBody>
        </p:sp>
        <p:cxnSp>
          <p:nvCxnSpPr>
            <p:cNvPr id="20" name="Straight Arrow Connector 19"/>
            <p:cNvCxnSpPr>
              <a:stCxn id="18" idx="2"/>
            </p:cNvCxnSpPr>
            <p:nvPr/>
          </p:nvCxnSpPr>
          <p:spPr>
            <a:xfrm>
              <a:off x="3658287" y="4033812"/>
              <a:ext cx="201975" cy="90323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9" idx="0"/>
            </p:cNvCxnSpPr>
            <p:nvPr/>
          </p:nvCxnSpPr>
          <p:spPr>
            <a:xfrm flipV="1">
              <a:off x="6688932" y="3696146"/>
              <a:ext cx="996962" cy="140607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550266" y="1064879"/>
            <a:ext cx="2821584" cy="1716421"/>
            <a:chOff x="550266" y="1064879"/>
            <a:chExt cx="2821584" cy="1716421"/>
          </a:xfrm>
        </p:grpSpPr>
        <p:sp>
          <p:nvSpPr>
            <p:cNvPr id="24" name="TextBox 15"/>
            <p:cNvSpPr txBox="1">
              <a:spLocks noChangeArrowheads="1"/>
            </p:cNvSpPr>
            <p:nvPr/>
          </p:nvSpPr>
          <p:spPr bwMode="auto">
            <a:xfrm>
              <a:off x="550266" y="1064879"/>
              <a:ext cx="282158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1D47FB"/>
                  </a:solidFill>
                </a:rPr>
                <a:t>Each dot represents the location of a hard braking event during 2009.</a:t>
              </a:r>
            </a:p>
          </p:txBody>
        </p:sp>
        <p:cxnSp>
          <p:nvCxnSpPr>
            <p:cNvPr id="25" name="Straight Arrow Connector 24"/>
            <p:cNvCxnSpPr>
              <a:stCxn id="24" idx="2"/>
            </p:cNvCxnSpPr>
            <p:nvPr/>
          </p:nvCxnSpPr>
          <p:spPr bwMode="auto">
            <a:xfrm>
              <a:off x="1961058" y="1526544"/>
              <a:ext cx="1001217" cy="1254756"/>
            </a:xfrm>
            <a:prstGeom prst="straightConnector1">
              <a:avLst/>
            </a:prstGeom>
            <a:ln w="38100">
              <a:solidFill>
                <a:srgbClr val="1D47FB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knicker\Desktop\a38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286" y="991311"/>
            <a:ext cx="7905143" cy="5013031"/>
          </a:xfrm>
          <a:prstGeom prst="rect">
            <a:avLst/>
          </a:prstGeom>
          <a:noFill/>
        </p:spPr>
      </p:pic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68337" y="225425"/>
            <a:ext cx="7589837" cy="673100"/>
          </a:xfrm>
        </p:spPr>
        <p:txBody>
          <a:bodyPr/>
          <a:lstStyle/>
          <a:p>
            <a:r>
              <a:rPr lang="en-US" dirty="0"/>
              <a:t>Example: Finding Associated Anomalies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517518" y="3879789"/>
            <a:ext cx="2028988" cy="798807"/>
            <a:chOff x="1482114" y="4129398"/>
            <a:chExt cx="2017381" cy="979942"/>
          </a:xfrm>
        </p:grpSpPr>
        <p:sp>
          <p:nvSpPr>
            <p:cNvPr id="16390" name="TextBox 11"/>
            <p:cNvSpPr txBox="1">
              <a:spLocks noChangeArrowheads="1"/>
            </p:cNvSpPr>
            <p:nvPr/>
          </p:nvSpPr>
          <p:spPr bwMode="auto">
            <a:xfrm>
              <a:off x="1482114" y="4739452"/>
              <a:ext cx="1681161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 dirty="0">
                  <a:solidFill>
                    <a:srgbClr val="FFFF00"/>
                  </a:solidFill>
                </a:rPr>
                <a:t>Irregular Turn</a:t>
              </a:r>
            </a:p>
          </p:txBody>
        </p:sp>
        <p:cxnSp>
          <p:nvCxnSpPr>
            <p:cNvPr id="8" name="Straight Arrow Connector 7"/>
            <p:cNvCxnSpPr>
              <a:stCxn id="16390" idx="0"/>
            </p:cNvCxnSpPr>
            <p:nvPr/>
          </p:nvCxnSpPr>
          <p:spPr>
            <a:xfrm flipV="1">
              <a:off x="2322695" y="4129398"/>
              <a:ext cx="1176800" cy="610054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939470" y="2948299"/>
            <a:ext cx="2350094" cy="1918398"/>
            <a:chOff x="4896740" y="2948299"/>
            <a:chExt cx="2350094" cy="1918398"/>
          </a:xfrm>
        </p:grpSpPr>
        <p:sp>
          <p:nvSpPr>
            <p:cNvPr id="16389" name="TextBox 11"/>
            <p:cNvSpPr txBox="1">
              <a:spLocks noChangeArrowheads="1"/>
            </p:cNvSpPr>
            <p:nvPr/>
          </p:nvSpPr>
          <p:spPr bwMode="auto">
            <a:xfrm>
              <a:off x="5187550" y="4496809"/>
              <a:ext cx="1608137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 dirty="0">
                  <a:solidFill>
                    <a:srgbClr val="FFFF00"/>
                  </a:solidFill>
                </a:rPr>
                <a:t>Sudden Stop</a:t>
              </a:r>
            </a:p>
          </p:txBody>
        </p:sp>
        <p:cxnSp>
          <p:nvCxnSpPr>
            <p:cNvPr id="7" name="Straight Arrow Connector 6"/>
            <p:cNvCxnSpPr>
              <a:stCxn id="16389" idx="0"/>
            </p:cNvCxnSpPr>
            <p:nvPr/>
          </p:nvCxnSpPr>
          <p:spPr>
            <a:xfrm flipH="1" flipV="1">
              <a:off x="4896740" y="4272897"/>
              <a:ext cx="1094879" cy="223912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16389" idx="0"/>
            </p:cNvCxnSpPr>
            <p:nvPr/>
          </p:nvCxnSpPr>
          <p:spPr>
            <a:xfrm flipV="1">
              <a:off x="5991619" y="2948299"/>
              <a:ext cx="1255215" cy="1548510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2266950" y="6162675"/>
            <a:ext cx="5257799" cy="33855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Automated detection of coupled anomalous events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52450" y="293688"/>
            <a:ext cx="8197850" cy="546100"/>
          </a:xfrm>
        </p:spPr>
        <p:txBody>
          <a:bodyPr/>
          <a:lstStyle/>
          <a:p>
            <a:r>
              <a:rPr lang="en-US" dirty="0"/>
              <a:t>Example: “Missed” Departure</a:t>
            </a:r>
          </a:p>
        </p:txBody>
      </p:sp>
      <p:grpSp>
        <p:nvGrpSpPr>
          <p:cNvPr id="18435" name="Group 11"/>
          <p:cNvGrpSpPr>
            <a:grpSpLocks/>
          </p:cNvGrpSpPr>
          <p:nvPr/>
        </p:nvGrpSpPr>
        <p:grpSpPr bwMode="auto">
          <a:xfrm>
            <a:off x="819151" y="904875"/>
            <a:ext cx="7667624" cy="5124450"/>
            <a:chOff x="771525" y="938213"/>
            <a:chExt cx="7820025" cy="5262562"/>
          </a:xfrm>
        </p:grpSpPr>
        <p:pic>
          <p:nvPicPr>
            <p:cNvPr id="1843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71525" y="938213"/>
              <a:ext cx="7820025" cy="526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8438" name="Straight Arrow Connector 6"/>
            <p:cNvCxnSpPr>
              <a:cxnSpLocks noChangeShapeType="1"/>
            </p:cNvCxnSpPr>
            <p:nvPr/>
          </p:nvCxnSpPr>
          <p:spPr bwMode="auto">
            <a:xfrm flipH="1" flipV="1">
              <a:off x="1847850" y="5391150"/>
              <a:ext cx="1419225" cy="38100"/>
            </a:xfrm>
            <a:prstGeom prst="straightConnector1">
              <a:avLst/>
            </a:prstGeom>
            <a:noFill/>
            <a:ln w="25400" algn="ctr">
              <a:solidFill>
                <a:srgbClr val="FFFF00"/>
              </a:solidFill>
              <a:round/>
              <a:headEnd/>
              <a:tailEnd type="arrow" w="med" len="med"/>
            </a:ln>
          </p:spPr>
        </p:cxnSp>
        <p:sp>
          <p:nvSpPr>
            <p:cNvPr id="18439" name="TextBox 11"/>
            <p:cNvSpPr txBox="1">
              <a:spLocks noChangeArrowheads="1"/>
            </p:cNvSpPr>
            <p:nvPr/>
          </p:nvSpPr>
          <p:spPr bwMode="auto">
            <a:xfrm>
              <a:off x="3295650" y="5229225"/>
              <a:ext cx="2068513" cy="404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>
                  <a:solidFill>
                    <a:srgbClr val="FFFF00"/>
                  </a:solidFill>
                </a:rPr>
                <a:t>Departing aircraft</a:t>
              </a:r>
            </a:p>
          </p:txBody>
        </p:sp>
        <p:sp>
          <p:nvSpPr>
            <p:cNvPr id="18440" name="TextBox 11"/>
            <p:cNvSpPr txBox="1">
              <a:spLocks noChangeArrowheads="1"/>
            </p:cNvSpPr>
            <p:nvPr/>
          </p:nvSpPr>
          <p:spPr bwMode="auto">
            <a:xfrm>
              <a:off x="1150938" y="1825625"/>
              <a:ext cx="1712912" cy="403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>
                  <a:solidFill>
                    <a:srgbClr val="FFFF00"/>
                  </a:solidFill>
                </a:rPr>
                <a:t>Taxiing aircraft</a:t>
              </a:r>
            </a:p>
          </p:txBody>
        </p:sp>
        <p:cxnSp>
          <p:nvCxnSpPr>
            <p:cNvPr id="18441" name="Straight Arrow Connector 6"/>
            <p:cNvCxnSpPr>
              <a:cxnSpLocks noChangeShapeType="1"/>
              <a:stCxn id="18440" idx="3"/>
            </p:cNvCxnSpPr>
            <p:nvPr/>
          </p:nvCxnSpPr>
          <p:spPr bwMode="auto">
            <a:xfrm flipV="1">
              <a:off x="2863850" y="1657350"/>
              <a:ext cx="1041400" cy="369888"/>
            </a:xfrm>
            <a:prstGeom prst="straightConnector1">
              <a:avLst/>
            </a:prstGeom>
            <a:noFill/>
            <a:ln w="25400" algn="ctr">
              <a:solidFill>
                <a:srgbClr val="FFFF00"/>
              </a:solidFill>
              <a:round/>
              <a:headEnd/>
              <a:tailEnd type="arrow" w="med" len="med"/>
            </a:ln>
          </p:spPr>
        </p:cxnSp>
        <p:sp>
          <p:nvSpPr>
            <p:cNvPr id="18442" name="TextBox 11"/>
            <p:cNvSpPr txBox="1">
              <a:spLocks noChangeArrowheads="1"/>
            </p:cNvSpPr>
            <p:nvPr/>
          </p:nvSpPr>
          <p:spPr bwMode="auto">
            <a:xfrm>
              <a:off x="3011488" y="3676650"/>
              <a:ext cx="3208337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>
                  <a:solidFill>
                    <a:srgbClr val="FFFF00"/>
                  </a:solidFill>
                </a:rPr>
                <a:t>High acceleration rejection</a:t>
              </a:r>
            </a:p>
          </p:txBody>
        </p:sp>
        <p:cxnSp>
          <p:nvCxnSpPr>
            <p:cNvPr id="18443" name="Straight Arrow Connector 6"/>
            <p:cNvCxnSpPr>
              <a:cxnSpLocks noChangeShapeType="1"/>
              <a:stCxn id="18442" idx="2"/>
            </p:cNvCxnSpPr>
            <p:nvPr/>
          </p:nvCxnSpPr>
          <p:spPr bwMode="auto">
            <a:xfrm flipH="1">
              <a:off x="2146590" y="4076699"/>
              <a:ext cx="2469068" cy="727223"/>
            </a:xfrm>
            <a:prstGeom prst="straightConnector1">
              <a:avLst/>
            </a:prstGeom>
            <a:noFill/>
            <a:ln w="25400" algn="ctr">
              <a:solidFill>
                <a:srgbClr val="FFFF00"/>
              </a:solidFill>
              <a:round/>
              <a:headEnd/>
              <a:tailEnd type="arrow" w="med" len="med"/>
            </a:ln>
          </p:spPr>
        </p:cxnSp>
        <p:cxnSp>
          <p:nvCxnSpPr>
            <p:cNvPr id="18444" name="Straight Arrow Connector 6"/>
            <p:cNvCxnSpPr>
              <a:cxnSpLocks noChangeShapeType="1"/>
              <a:stCxn id="18442" idx="2"/>
            </p:cNvCxnSpPr>
            <p:nvPr/>
          </p:nvCxnSpPr>
          <p:spPr bwMode="auto">
            <a:xfrm>
              <a:off x="4616450" y="4076700"/>
              <a:ext cx="3051175" cy="1219200"/>
            </a:xfrm>
            <a:prstGeom prst="straightConnector1">
              <a:avLst/>
            </a:prstGeom>
            <a:noFill/>
            <a:ln w="25400" algn="ctr">
              <a:solidFill>
                <a:srgbClr val="FFFF00"/>
              </a:solidFill>
              <a:round/>
              <a:headEnd/>
              <a:tailEnd type="arrow" w="med" len="med"/>
            </a:ln>
          </p:spPr>
        </p:cxnSp>
      </p:grp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1800225" y="6219825"/>
            <a:ext cx="5762625" cy="33855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Automated detection of anomalous events and causality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10198" y="293688"/>
            <a:ext cx="8340102" cy="546100"/>
          </a:xfrm>
        </p:spPr>
        <p:txBody>
          <a:bodyPr/>
          <a:lstStyle/>
          <a:p>
            <a:r>
              <a:rPr lang="en-US" dirty="0"/>
              <a:t>Study: “Missed Arrival” ATL Taxiway Landing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1950" y="885825"/>
            <a:ext cx="8264525" cy="3057525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1975" y="3409950"/>
            <a:ext cx="3349625" cy="270510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21509" name="TextBox 11"/>
          <p:cNvSpPr txBox="1">
            <a:spLocks noChangeArrowheads="1"/>
          </p:cNvSpPr>
          <p:nvPr/>
        </p:nvSpPr>
        <p:spPr bwMode="auto">
          <a:xfrm>
            <a:off x="5767388" y="1362075"/>
            <a:ext cx="2024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>
                <a:solidFill>
                  <a:srgbClr val="FFFF00"/>
                </a:solidFill>
              </a:rPr>
              <a:t>Lined up on 27L</a:t>
            </a:r>
          </a:p>
        </p:txBody>
      </p:sp>
      <p:cxnSp>
        <p:nvCxnSpPr>
          <p:cNvPr id="21510" name="Straight Arrow Connector 6"/>
          <p:cNvCxnSpPr>
            <a:cxnSpLocks noChangeShapeType="1"/>
            <a:stCxn id="21509" idx="2"/>
          </p:cNvCxnSpPr>
          <p:nvPr/>
        </p:nvCxnSpPr>
        <p:spPr bwMode="auto">
          <a:xfrm>
            <a:off x="6778625" y="1762125"/>
            <a:ext cx="1203325" cy="1009650"/>
          </a:xfrm>
          <a:prstGeom prst="straightConnector1">
            <a:avLst/>
          </a:prstGeom>
          <a:noFill/>
          <a:ln w="25400" algn="ctr">
            <a:solidFill>
              <a:srgbClr val="FFFF00"/>
            </a:solidFill>
            <a:round/>
            <a:headEnd/>
            <a:tailEnd type="arrow" w="med" len="med"/>
          </a:ln>
        </p:spPr>
      </p:cxnSp>
      <p:sp>
        <p:nvSpPr>
          <p:cNvPr id="21511" name="TextBox 11"/>
          <p:cNvSpPr txBox="1">
            <a:spLocks noChangeArrowheads="1"/>
          </p:cNvSpPr>
          <p:nvPr/>
        </p:nvSpPr>
        <p:spPr bwMode="auto">
          <a:xfrm>
            <a:off x="2593975" y="2905125"/>
            <a:ext cx="39322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>
                <a:solidFill>
                  <a:srgbClr val="FFFF00"/>
                </a:solidFill>
              </a:rPr>
              <a:t>Given clearance to switch to 27R</a:t>
            </a:r>
          </a:p>
        </p:txBody>
      </p:sp>
      <p:cxnSp>
        <p:nvCxnSpPr>
          <p:cNvPr id="21512" name="Straight Arrow Connector 6"/>
          <p:cNvCxnSpPr>
            <a:cxnSpLocks noChangeShapeType="1"/>
            <a:stCxn id="21511" idx="3"/>
          </p:cNvCxnSpPr>
          <p:nvPr/>
        </p:nvCxnSpPr>
        <p:spPr bwMode="auto">
          <a:xfrm flipV="1">
            <a:off x="6526213" y="3009900"/>
            <a:ext cx="855662" cy="95250"/>
          </a:xfrm>
          <a:prstGeom prst="straightConnector1">
            <a:avLst/>
          </a:prstGeom>
          <a:noFill/>
          <a:ln w="25400" algn="ctr">
            <a:solidFill>
              <a:srgbClr val="FFFF00"/>
            </a:solidFill>
            <a:round/>
            <a:headEnd/>
            <a:tailEnd type="arrow" w="med" len="med"/>
          </a:ln>
        </p:spPr>
      </p:cxnSp>
      <p:sp>
        <p:nvSpPr>
          <p:cNvPr id="21513" name="TextBox 11"/>
          <p:cNvSpPr txBox="1">
            <a:spLocks noChangeArrowheads="1"/>
          </p:cNvSpPr>
          <p:nvPr/>
        </p:nvSpPr>
        <p:spPr bwMode="auto">
          <a:xfrm>
            <a:off x="3343275" y="1866900"/>
            <a:ext cx="21669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>
                <a:solidFill>
                  <a:srgbClr val="FFFF00"/>
                </a:solidFill>
              </a:rPr>
              <a:t>Lands on taxiway</a:t>
            </a:r>
          </a:p>
        </p:txBody>
      </p:sp>
      <p:cxnSp>
        <p:nvCxnSpPr>
          <p:cNvPr id="21514" name="Straight Arrow Connector 6"/>
          <p:cNvCxnSpPr>
            <a:cxnSpLocks noChangeShapeType="1"/>
            <a:stCxn id="21513" idx="2"/>
          </p:cNvCxnSpPr>
          <p:nvPr/>
        </p:nvCxnSpPr>
        <p:spPr bwMode="auto">
          <a:xfrm flipH="1">
            <a:off x="3086100" y="2266950"/>
            <a:ext cx="1339850" cy="285750"/>
          </a:xfrm>
          <a:prstGeom prst="straightConnector1">
            <a:avLst/>
          </a:prstGeom>
          <a:noFill/>
          <a:ln w="25400" algn="ctr">
            <a:solidFill>
              <a:srgbClr val="FFFF00"/>
            </a:solidFill>
            <a:round/>
            <a:headEnd/>
            <a:tailEnd type="arrow" w="med" len="med"/>
          </a:ln>
        </p:spPr>
      </p:cxnSp>
      <p:sp>
        <p:nvSpPr>
          <p:cNvPr id="21515" name="TextBox 11"/>
          <p:cNvSpPr txBox="1">
            <a:spLocks noChangeArrowheads="1"/>
          </p:cNvSpPr>
          <p:nvPr/>
        </p:nvSpPr>
        <p:spPr bwMode="auto">
          <a:xfrm>
            <a:off x="5895975" y="5505450"/>
            <a:ext cx="1098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>
                <a:solidFill>
                  <a:srgbClr val="FFFF00"/>
                </a:solidFill>
              </a:rPr>
              <a:t>3D view</a:t>
            </a:r>
          </a:p>
        </p:txBody>
      </p:sp>
      <p:sp>
        <p:nvSpPr>
          <p:cNvPr id="21516" name="TextBox 22"/>
          <p:cNvSpPr txBox="1">
            <a:spLocks noChangeArrowheads="1"/>
          </p:cNvSpPr>
          <p:nvPr/>
        </p:nvSpPr>
        <p:spPr bwMode="auto">
          <a:xfrm>
            <a:off x="476250" y="4943475"/>
            <a:ext cx="47910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/>
              <a:t>Detected as “missed” arrival since the aircraft lined up for arrival but never used a runway </a:t>
            </a:r>
          </a:p>
        </p:txBody>
      </p: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2066926" y="6238875"/>
            <a:ext cx="4648199" cy="33855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Automated detection of unstable approaches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1"/>
          <p:cNvSpPr>
            <a:spLocks noGrp="1"/>
          </p:cNvSpPr>
          <p:nvPr>
            <p:ph type="title"/>
          </p:nvPr>
        </p:nvSpPr>
        <p:spPr>
          <a:xfrm>
            <a:off x="469900" y="338138"/>
            <a:ext cx="7674242" cy="546100"/>
          </a:xfrm>
        </p:spPr>
        <p:txBody>
          <a:bodyPr/>
          <a:lstStyle/>
          <a:p>
            <a:r>
              <a:rPr lang="en-US" dirty="0"/>
              <a:t>ATL End-Around Study </a:t>
            </a:r>
            <a:r>
              <a:rPr lang="en-US" sz="2000" dirty="0"/>
              <a:t>(CRJ2 departures only)</a:t>
            </a:r>
            <a:endParaRPr lang="en-US" sz="24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3708876" y="1410055"/>
            <a:ext cx="5016382" cy="4136165"/>
            <a:chOff x="1047750" y="804863"/>
            <a:chExt cx="6800850" cy="5197475"/>
          </a:xfrm>
        </p:grpSpPr>
        <p:pic>
          <p:nvPicPr>
            <p:cNvPr id="18434" name="Picture 19" descr="crossing ALL.emf"/>
            <p:cNvPicPr>
              <a:picLocks noChangeAspect="1"/>
            </p:cNvPicPr>
            <p:nvPr/>
          </p:nvPicPr>
          <p:blipFill>
            <a:blip r:embed="rId3"/>
            <a:srcRect l="13725" t="13927" r="16849" b="12415"/>
            <a:stretch>
              <a:fillRect/>
            </a:stretch>
          </p:blipFill>
          <p:spPr bwMode="auto">
            <a:xfrm>
              <a:off x="1047750" y="804863"/>
              <a:ext cx="6800850" cy="5197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Oval 28"/>
            <p:cNvSpPr/>
            <p:nvPr/>
          </p:nvSpPr>
          <p:spPr>
            <a:xfrm>
              <a:off x="1728788" y="2071688"/>
              <a:ext cx="161925" cy="163512"/>
            </a:xfrm>
            <a:prstGeom prst="ellipse">
              <a:avLst/>
            </a:prstGeom>
            <a:solidFill>
              <a:srgbClr val="0033CC"/>
            </a:solidFill>
            <a:ln>
              <a:solidFill>
                <a:srgbClr val="00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66355" y="1364966"/>
            <a:ext cx="2977600" cy="2360999"/>
            <a:chOff x="3914775" y="2800350"/>
            <a:chExt cx="3981450" cy="3133725"/>
          </a:xfrm>
        </p:grpSpPr>
        <p:pic>
          <p:nvPicPr>
            <p:cNvPr id="21" name="Picture 20" descr="crossing.emf"/>
            <p:cNvPicPr>
              <a:picLocks noChangeAspect="1"/>
            </p:cNvPicPr>
            <p:nvPr/>
          </p:nvPicPr>
          <p:blipFill>
            <a:blip r:embed="rId4"/>
            <a:srcRect l="15357" t="15021" r="57593" b="55421"/>
            <a:stretch>
              <a:fillRect/>
            </a:stretch>
          </p:blipFill>
          <p:spPr>
            <a:xfrm>
              <a:off x="3914775" y="2800350"/>
              <a:ext cx="3981450" cy="313372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7" name="Straight Arrow Connector 6"/>
            <p:cNvCxnSpPr>
              <a:stCxn id="18440" idx="0"/>
            </p:cNvCxnSpPr>
            <p:nvPr/>
          </p:nvCxnSpPr>
          <p:spPr>
            <a:xfrm flipH="1" flipV="1">
              <a:off x="5362577" y="4857751"/>
              <a:ext cx="242909" cy="56197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8439" idx="2"/>
            </p:cNvCxnSpPr>
            <p:nvPr/>
          </p:nvCxnSpPr>
          <p:spPr>
            <a:xfrm flipH="1">
              <a:off x="5438775" y="3399359"/>
              <a:ext cx="345435" cy="572565"/>
            </a:xfrm>
            <a:prstGeom prst="straightConnector1">
              <a:avLst/>
            </a:prstGeom>
            <a:ln w="38100">
              <a:solidFill>
                <a:srgbClr val="0033C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39" name="TextBox 5"/>
            <p:cNvSpPr txBox="1">
              <a:spLocks noChangeArrowheads="1"/>
            </p:cNvSpPr>
            <p:nvPr/>
          </p:nvSpPr>
          <p:spPr bwMode="auto">
            <a:xfrm>
              <a:off x="4238625" y="2990850"/>
              <a:ext cx="3091169" cy="408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33CC"/>
                  </a:solidFill>
                </a:rPr>
                <a:t>Departure reaches Victor</a:t>
              </a:r>
            </a:p>
          </p:txBody>
        </p:sp>
        <p:sp>
          <p:nvSpPr>
            <p:cNvPr id="18440" name="TextBox 4"/>
            <p:cNvSpPr txBox="1">
              <a:spLocks noChangeArrowheads="1"/>
            </p:cNvSpPr>
            <p:nvPr/>
          </p:nvSpPr>
          <p:spPr bwMode="auto">
            <a:xfrm>
              <a:off x="4133850" y="5419724"/>
              <a:ext cx="2943272" cy="408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Arrival taxiing on Victor</a:t>
              </a:r>
            </a:p>
          </p:txBody>
        </p:sp>
        <p:sp>
          <p:nvSpPr>
            <p:cNvPr id="18441" name="TextBox 27"/>
            <p:cNvSpPr txBox="1">
              <a:spLocks noChangeArrowheads="1"/>
            </p:cNvSpPr>
            <p:nvPr/>
          </p:nvSpPr>
          <p:spPr bwMode="auto">
            <a:xfrm>
              <a:off x="5591221" y="4377866"/>
              <a:ext cx="2300329" cy="367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262 meter separation</a:t>
              </a:r>
            </a:p>
          </p:txBody>
        </p:sp>
        <p:sp>
          <p:nvSpPr>
            <p:cNvPr id="30" name="Oval 29"/>
            <p:cNvSpPr/>
            <p:nvPr/>
          </p:nvSpPr>
          <p:spPr>
            <a:xfrm>
              <a:off x="5284788" y="4029075"/>
              <a:ext cx="284162" cy="273050"/>
            </a:xfrm>
            <a:prstGeom prst="ellipse">
              <a:avLst/>
            </a:prstGeom>
            <a:solidFill>
              <a:srgbClr val="0033CC"/>
            </a:solidFill>
            <a:ln>
              <a:solidFill>
                <a:srgbClr val="00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6" name="Chart 5"/>
          <p:cNvPicPr>
            <a:picLocks noChangeArrowheads="1"/>
          </p:cNvPicPr>
          <p:nvPr/>
        </p:nvPicPr>
        <p:blipFill>
          <a:blip r:embed="rId5"/>
          <a:srcRect l="996" t="584" r="571" b="1494"/>
          <a:stretch>
            <a:fillRect/>
          </a:stretch>
        </p:blipFill>
        <p:spPr bwMode="auto">
          <a:xfrm>
            <a:off x="1999716" y="3828518"/>
            <a:ext cx="3426863" cy="2110810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282010" y="922946"/>
            <a:ext cx="87221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From surveillance compute the minimum distance between every arrival-departure pair.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6206026" y="3102242"/>
          <a:ext cx="2260599" cy="2250597"/>
        </p:xfrm>
        <a:graphic>
          <a:graphicData uri="http://schemas.openxmlformats.org/drawingml/2006/table">
            <a:tbl>
              <a:tblPr/>
              <a:tblGrid>
                <a:gridCol w="1075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5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94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Distance (meters)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Probability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2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1.30E-10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2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6.20E-10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2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2.78E-09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2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1.14E-08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2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4.32E-08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254806" y="6117364"/>
            <a:ext cx="67472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Use an Extreme Value Distribution to predict distance probabilities.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719138" y="431800"/>
            <a:ext cx="7882696" cy="644441"/>
          </a:xfrm>
        </p:spPr>
        <p:txBody>
          <a:bodyPr/>
          <a:lstStyle/>
          <a:p>
            <a:r>
              <a:rPr lang="en-US" sz="3200" dirty="0">
                <a:ea typeface="ＭＳ Ｐゴシック" pitchFamily="34" charset="-128"/>
              </a:rPr>
              <a:t>CONFIRMING RUNWAY EXIT STUDY</a:t>
            </a:r>
            <a:endParaRPr lang="en-US" dirty="0"/>
          </a:p>
        </p:txBody>
      </p:sp>
      <p:pic>
        <p:nvPicPr>
          <p:cNvPr id="28676" name="Picture 3" descr="jfk_highspeed.e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76" y="1165252"/>
            <a:ext cx="4084404" cy="3203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55455" y="4631072"/>
            <a:ext cx="775621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" indent="-57150"/>
            <a:r>
              <a:rPr lang="en-US" b="1" dirty="0"/>
              <a:t>CONCLUSIONS:</a:t>
            </a:r>
          </a:p>
          <a:p>
            <a:pPr marL="57150" indent="-57150">
              <a:buFont typeface="Arial" pitchFamily="34" charset="0"/>
              <a:buChar char="•"/>
            </a:pPr>
            <a:r>
              <a:rPr lang="en-US" dirty="0"/>
              <a:t>ASDE-X could be used to confirm clearance of runway edge with confidence determined by the buffer distance.</a:t>
            </a:r>
          </a:p>
          <a:p>
            <a:pPr marL="57150" indent="-57150">
              <a:buFont typeface="Arial" pitchFamily="34" charset="0"/>
              <a:buChar char="•"/>
            </a:pPr>
            <a:r>
              <a:rPr lang="en-US" dirty="0"/>
              <a:t>Displayed icon size is biggest source of error.</a:t>
            </a:r>
          </a:p>
          <a:p>
            <a:pPr marL="57150" indent="-57150">
              <a:buFont typeface="Arial" pitchFamily="34" charset="0"/>
              <a:buChar char="•"/>
            </a:pPr>
            <a:r>
              <a:rPr lang="en-US" dirty="0"/>
              <a:t>Some of performance outliers are due to missing wake category information (use of “normal” icon for heavy).</a:t>
            </a:r>
          </a:p>
          <a:p>
            <a:pPr marL="57150" indent="-57150">
              <a:buFont typeface="Arial" pitchFamily="34" charset="0"/>
              <a:buChar char="•"/>
            </a:pPr>
            <a:r>
              <a:rPr lang="en-US" dirty="0"/>
              <a:t>ASDE-X data can also be used to quantify the predictability of aircraft movement from the runway edge to clearing any specified safety zone boundary.</a:t>
            </a:r>
          </a:p>
        </p:txBody>
      </p:sp>
      <p:pic>
        <p:nvPicPr>
          <p:cNvPr id="8" name="Picture 5" descr="ALL_ErrorHistSigned_FSTM_G.emf"/>
          <p:cNvPicPr>
            <a:picLocks noChangeAspect="1"/>
          </p:cNvPicPr>
          <p:nvPr/>
        </p:nvPicPr>
        <p:blipFill>
          <a:blip r:embed="rId4"/>
          <a:srcRect l="5234" r="6743"/>
          <a:stretch>
            <a:fillRect/>
          </a:stretch>
        </p:blipFill>
        <p:spPr bwMode="auto">
          <a:xfrm>
            <a:off x="4604368" y="2023010"/>
            <a:ext cx="4118846" cy="27001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1"/>
          <p:cNvSpPr>
            <a:spLocks noGrp="1"/>
          </p:cNvSpPr>
          <p:nvPr>
            <p:ph type="title"/>
          </p:nvPr>
        </p:nvSpPr>
        <p:spPr>
          <a:xfrm>
            <a:off x="700637" y="346684"/>
            <a:ext cx="7674242" cy="546100"/>
          </a:xfrm>
        </p:spPr>
        <p:txBody>
          <a:bodyPr/>
          <a:lstStyle/>
          <a:p>
            <a:r>
              <a:rPr lang="en-US" dirty="0"/>
              <a:t>Operations Counts by Airport </a:t>
            </a:r>
            <a:r>
              <a:rPr lang="en-US" sz="2400" dirty="0"/>
              <a:t>(October 2012)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0198" y="996432"/>
            <a:ext cx="8357787" cy="4327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324740" y="5614585"/>
            <a:ext cx="8443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Mean daily operations counts for the 35 ASDE-X airports for October 2012. The mean is represented by the red line.  The blue box represents 1 standard deviation and the dashed line is 3 standard deviations..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6051" y="1401510"/>
            <a:ext cx="25295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Red dots are outliers for the month.  October 29-30 is the date for hurricane Sandy</a:t>
            </a:r>
          </a:p>
        </p:txBody>
      </p:sp>
      <p:cxnSp>
        <p:nvCxnSpPr>
          <p:cNvPr id="25" name="Straight Arrow Connector 24"/>
          <p:cNvCxnSpPr>
            <a:stCxn id="23" idx="2"/>
          </p:cNvCxnSpPr>
          <p:nvPr/>
        </p:nvCxnSpPr>
        <p:spPr>
          <a:xfrm>
            <a:off x="2580829" y="2140174"/>
            <a:ext cx="1350236" cy="2594196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2341548" y="2121658"/>
            <a:ext cx="229311" cy="2646895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3" idx="2"/>
          </p:cNvCxnSpPr>
          <p:nvPr/>
        </p:nvCxnSpPr>
        <p:spPr>
          <a:xfrm flipH="1">
            <a:off x="1750538" y="2140174"/>
            <a:ext cx="830291" cy="2797301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3" idx="2"/>
          </p:cNvCxnSpPr>
          <p:nvPr/>
        </p:nvCxnSpPr>
        <p:spPr>
          <a:xfrm>
            <a:off x="2580829" y="2140174"/>
            <a:ext cx="4161803" cy="2790749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486400" y="1494090"/>
            <a:ext cx="2844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Secondary effects from hurricane Sandy at Orlando and Miami.</a:t>
            </a:r>
          </a:p>
        </p:txBody>
      </p:sp>
      <p:cxnSp>
        <p:nvCxnSpPr>
          <p:cNvPr id="40" name="Straight Arrow Connector 39"/>
          <p:cNvCxnSpPr>
            <a:stCxn id="39" idx="2"/>
          </p:cNvCxnSpPr>
          <p:nvPr/>
        </p:nvCxnSpPr>
        <p:spPr>
          <a:xfrm flipH="1">
            <a:off x="5230029" y="2017310"/>
            <a:ext cx="1678534" cy="2264133"/>
          </a:xfrm>
          <a:prstGeom prst="straightConnector1">
            <a:avLst/>
          </a:prstGeom>
          <a:ln w="222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39" idx="2"/>
          </p:cNvCxnSpPr>
          <p:nvPr/>
        </p:nvCxnSpPr>
        <p:spPr>
          <a:xfrm flipH="1">
            <a:off x="5860995" y="2017310"/>
            <a:ext cx="1047568" cy="2040518"/>
          </a:xfrm>
          <a:prstGeom prst="straightConnector1">
            <a:avLst/>
          </a:prstGeom>
          <a:ln w="222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81000" y="838200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35 Airports, 14+ Months Processed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/>
          <a:srcRect l="3106" t="9894" r="621" b="28622"/>
          <a:stretch>
            <a:fillRect/>
          </a:stretch>
        </p:blipFill>
        <p:spPr bwMode="auto">
          <a:xfrm>
            <a:off x="304800" y="1371601"/>
            <a:ext cx="841703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228600" y="152400"/>
            <a:ext cx="8650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ASAIC- </a:t>
            </a:r>
            <a:r>
              <a:rPr lang="en-US" sz="2400" dirty="0"/>
              <a:t>Airport Safety Anomaly Investigation Capability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Operational Statistics</a:t>
            </a:r>
            <a:br>
              <a:rPr lang="en-US" dirty="0"/>
            </a:br>
            <a:r>
              <a:rPr lang="en-US" dirty="0"/>
              <a:t>(Hourly and outlier metrics)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4615" t="9187" r="3077" b="26502"/>
          <a:stretch>
            <a:fillRect/>
          </a:stretch>
        </p:blipFill>
        <p:spPr bwMode="auto">
          <a:xfrm>
            <a:off x="304800" y="1676400"/>
            <a:ext cx="6553200" cy="4969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 flipH="1">
            <a:off x="3401226" y="3200400"/>
            <a:ext cx="3761574" cy="67939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086600" y="2971800"/>
            <a:ext cx="2139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Playback the busiest </a:t>
            </a:r>
          </a:p>
          <a:p>
            <a:r>
              <a:rPr lang="en-US" dirty="0"/>
              <a:t>hour of the year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6019800" y="5181600"/>
            <a:ext cx="1066800" cy="152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086600" y="5181600"/>
            <a:ext cx="18620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Identify abnormal</a:t>
            </a:r>
          </a:p>
          <a:p>
            <a:r>
              <a:rPr lang="en-US" dirty="0"/>
              <a:t>days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Monthly Anomaly Cluster Map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2999" t="10484" r="17625" b="7225"/>
          <a:stretch>
            <a:fillRect/>
          </a:stretch>
        </p:blipFill>
        <p:spPr bwMode="auto">
          <a:xfrm>
            <a:off x="457200" y="1524000"/>
            <a:ext cx="5181600" cy="499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96001" y="2590800"/>
            <a:ext cx="2819400" cy="759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Shows locations on the airport surface where rates of anomaly candidates occur most often.</a:t>
            </a:r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>
          <a:xfrm flipH="1">
            <a:off x="2905570" y="2970376"/>
            <a:ext cx="3190431" cy="1473437"/>
          </a:xfrm>
          <a:prstGeom prst="straightConnector1">
            <a:avLst/>
          </a:prstGeom>
          <a:ln w="254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247544" y="4230169"/>
            <a:ext cx="640934" cy="675118"/>
          </a:xfrm>
          <a:prstGeom prst="ellipse">
            <a:avLst/>
          </a:prstGeom>
          <a:noFill/>
          <a:ln w="317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077" t="9028" r="3077" b="4861"/>
          <a:stretch>
            <a:fillRect/>
          </a:stretch>
        </p:blipFill>
        <p:spPr bwMode="auto">
          <a:xfrm>
            <a:off x="609600" y="914400"/>
            <a:ext cx="5638800" cy="5731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62000" y="152400"/>
            <a:ext cx="39915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Monthly Metrics</a:t>
            </a:r>
          </a:p>
        </p:txBody>
      </p:sp>
      <p:cxnSp>
        <p:nvCxnSpPr>
          <p:cNvPr id="7" name="Straight Arrow Connector 6"/>
          <p:cNvCxnSpPr>
            <a:stCxn id="12" idx="1"/>
          </p:cNvCxnSpPr>
          <p:nvPr/>
        </p:nvCxnSpPr>
        <p:spPr>
          <a:xfrm flipH="1" flipV="1">
            <a:off x="3200400" y="3810000"/>
            <a:ext cx="3581400" cy="83968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81800" y="4495800"/>
            <a:ext cx="20296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Clickable Drilldown</a:t>
            </a:r>
          </a:p>
        </p:txBody>
      </p:sp>
      <p:cxnSp>
        <p:nvCxnSpPr>
          <p:cNvPr id="14" name="Straight Arrow Connector 13"/>
          <p:cNvCxnSpPr>
            <a:stCxn id="12" idx="1"/>
          </p:cNvCxnSpPr>
          <p:nvPr/>
        </p:nvCxnSpPr>
        <p:spPr>
          <a:xfrm flipH="1" flipV="1">
            <a:off x="1447800" y="3962400"/>
            <a:ext cx="5334000" cy="68728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l="3079" t="9894" r="2694" b="9541"/>
          <a:stretch>
            <a:fillRect/>
          </a:stretch>
        </p:blipFill>
        <p:spPr bwMode="auto">
          <a:xfrm>
            <a:off x="304800" y="1219200"/>
            <a:ext cx="7315200" cy="5450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33400" y="228600"/>
            <a:ext cx="31824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Daily Metrics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 l="2656" t="10863" r="17663" b="3007"/>
          <a:stretch>
            <a:fillRect/>
          </a:stretch>
        </p:blipFill>
        <p:spPr bwMode="auto">
          <a:xfrm>
            <a:off x="0" y="990600"/>
            <a:ext cx="6858000" cy="5074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799" y="0"/>
            <a:ext cx="38228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Taxi Times</a:t>
            </a:r>
          </a:p>
        </p:txBody>
      </p:sp>
      <p:cxnSp>
        <p:nvCxnSpPr>
          <p:cNvPr id="7" name="Straight Arrow Connector 6"/>
          <p:cNvCxnSpPr>
            <a:stCxn id="10" idx="1"/>
          </p:cNvCxnSpPr>
          <p:nvPr/>
        </p:nvCxnSpPr>
        <p:spPr>
          <a:xfrm flipH="1">
            <a:off x="6400800" y="2422272"/>
            <a:ext cx="538385" cy="214972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10" idx="1"/>
          </p:cNvCxnSpPr>
          <p:nvPr/>
        </p:nvCxnSpPr>
        <p:spPr>
          <a:xfrm flipH="1" flipV="1">
            <a:off x="1447800" y="2362200"/>
            <a:ext cx="5491385" cy="6007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939185" y="2160662"/>
            <a:ext cx="220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Excessive taxi  times due to heavy thunderstorms.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Missed Arrivals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 l="2613" t="10861" r="2613" b="3033"/>
          <a:stretch>
            <a:fillRect/>
          </a:stretch>
        </p:blipFill>
        <p:spPr bwMode="auto">
          <a:xfrm>
            <a:off x="0" y="1295400"/>
            <a:ext cx="7065819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H="1">
            <a:off x="3352800" y="2057400"/>
            <a:ext cx="3810000" cy="685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5486400" y="3581400"/>
            <a:ext cx="1676400" cy="228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6781801" y="2438400"/>
            <a:ext cx="380999" cy="1143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162800" y="1828800"/>
            <a:ext cx="16385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Anomaly playback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81448" y="3505200"/>
            <a:ext cx="2062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 user comments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431800"/>
            <a:ext cx="6981825" cy="619333"/>
          </a:xfrm>
        </p:spPr>
        <p:txBody>
          <a:bodyPr/>
          <a:lstStyle/>
          <a:p>
            <a:r>
              <a:rPr lang="en-US" dirty="0"/>
              <a:t>Video Playback of Anomalies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 l="1488" t="12107" r="1023" b="1281"/>
          <a:stretch>
            <a:fillRect/>
          </a:stretch>
        </p:blipFill>
        <p:spPr bwMode="auto">
          <a:xfrm>
            <a:off x="425153" y="1115226"/>
            <a:ext cx="8248828" cy="5193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Missed Departure Stats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789" t="10959" r="2929" b="1370"/>
          <a:stretch>
            <a:fillRect/>
          </a:stretch>
        </p:blipFill>
        <p:spPr bwMode="auto">
          <a:xfrm>
            <a:off x="188008" y="1090301"/>
            <a:ext cx="6520442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>
            <a:stCxn id="10" idx="1"/>
          </p:cNvCxnSpPr>
          <p:nvPr/>
        </p:nvCxnSpPr>
        <p:spPr>
          <a:xfrm flipH="1">
            <a:off x="3358497" y="1740932"/>
            <a:ext cx="3423303" cy="63479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781800" y="1371600"/>
            <a:ext cx="2362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Numerous “Long Taxi Time” anomalies during the thunderstorm</a:t>
            </a:r>
          </a:p>
        </p:txBody>
      </p:sp>
      <p:cxnSp>
        <p:nvCxnSpPr>
          <p:cNvPr id="11" name="Straight Arrow Connector 10"/>
          <p:cNvCxnSpPr>
            <a:stCxn id="10243" idx="1"/>
          </p:cNvCxnSpPr>
          <p:nvPr/>
        </p:nvCxnSpPr>
        <p:spPr>
          <a:xfrm flipH="1" flipV="1">
            <a:off x="1213504" y="2367185"/>
            <a:ext cx="4654608" cy="300598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88479" y="5691498"/>
            <a:ext cx="29226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Peak runway rate shows massive queue as storm moves in.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 l="33821" t="30431" r="2022" b="9295"/>
          <a:stretch>
            <a:fillRect/>
          </a:stretch>
        </p:blipFill>
        <p:spPr bwMode="auto">
          <a:xfrm>
            <a:off x="5868112" y="4366901"/>
            <a:ext cx="2971800" cy="2012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Straight Arrow Connector 24"/>
          <p:cNvCxnSpPr>
            <a:stCxn id="27" idx="1"/>
          </p:cNvCxnSpPr>
          <p:nvPr/>
        </p:nvCxnSpPr>
        <p:spPr>
          <a:xfrm flipH="1" flipV="1">
            <a:off x="6477712" y="2538101"/>
            <a:ext cx="456488" cy="52826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34200" y="27432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Clickable comment show playback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Surface Anomaly Candidates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3070" t="10821" r="2993" b="1063"/>
          <a:stretch>
            <a:fillRect/>
          </a:stretch>
        </p:blipFill>
        <p:spPr bwMode="auto">
          <a:xfrm>
            <a:off x="675117" y="1671416"/>
            <a:ext cx="613610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52741" y="1011966"/>
            <a:ext cx="7100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Surface anomaly candidates including: sudden stops, irregular turns, runway transitions and 9 other types.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0" y="4030055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Hover over list to show the location, click to playback</a:t>
            </a:r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>
          <a:xfrm flipH="1" flipV="1">
            <a:off x="2820112" y="3512321"/>
            <a:ext cx="4037888" cy="77934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1"/>
          </p:cNvCxnSpPr>
          <p:nvPr/>
        </p:nvCxnSpPr>
        <p:spPr>
          <a:xfrm flipH="1" flipV="1">
            <a:off x="4913832" y="3161944"/>
            <a:ext cx="1944168" cy="112972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83663" y="6345253"/>
            <a:ext cx="4648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scoring anomaly candidates are shown.</a:t>
            </a:r>
          </a:p>
        </p:txBody>
      </p:sp>
      <p:cxnSp>
        <p:nvCxnSpPr>
          <p:cNvPr id="13" name="Straight Arrow Connector 12"/>
          <p:cNvCxnSpPr>
            <a:stCxn id="11" idx="0"/>
          </p:cNvCxnSpPr>
          <p:nvPr/>
        </p:nvCxnSpPr>
        <p:spPr>
          <a:xfrm flipH="1" flipV="1">
            <a:off x="1444239" y="4956561"/>
            <a:ext cx="1563880" cy="138869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2_Saabgroup white">
  <a:themeElements>
    <a:clrScheme name="Saabgroup white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646464"/>
      </a:accent1>
      <a:accent2>
        <a:srgbClr val="CDCDCD"/>
      </a:accent2>
      <a:accent3>
        <a:srgbClr val="FFFFFF"/>
      </a:accent3>
      <a:accent4>
        <a:srgbClr val="000000"/>
      </a:accent4>
      <a:accent5>
        <a:srgbClr val="B8B8B8"/>
      </a:accent5>
      <a:accent6>
        <a:srgbClr val="BABABA"/>
      </a:accent6>
      <a:hlink>
        <a:srgbClr val="CC0000"/>
      </a:hlink>
      <a:folHlink>
        <a:srgbClr val="000033"/>
      </a:folHlink>
    </a:clrScheme>
    <a:fontScheme name="Saabgroup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abgroup whit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646464"/>
        </a:accent1>
        <a:accent2>
          <a:srgbClr val="CDCDCD"/>
        </a:accent2>
        <a:accent3>
          <a:srgbClr val="FFFFFF"/>
        </a:accent3>
        <a:accent4>
          <a:srgbClr val="000000"/>
        </a:accent4>
        <a:accent5>
          <a:srgbClr val="B8B8B8"/>
        </a:accent5>
        <a:accent6>
          <a:srgbClr val="BABABA"/>
        </a:accent6>
        <a:hlink>
          <a:srgbClr val="CC0000"/>
        </a:hlink>
        <a:folHlink>
          <a:srgbClr val="0000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7_Saab_bullet">
  <a:themeElements>
    <a:clrScheme name="3_Saab_bullet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646464"/>
      </a:accent1>
      <a:accent2>
        <a:srgbClr val="CDCDCD"/>
      </a:accent2>
      <a:accent3>
        <a:srgbClr val="FFFFFF"/>
      </a:accent3>
      <a:accent4>
        <a:srgbClr val="000000"/>
      </a:accent4>
      <a:accent5>
        <a:srgbClr val="B8B8B8"/>
      </a:accent5>
      <a:accent6>
        <a:srgbClr val="BABABA"/>
      </a:accent6>
      <a:hlink>
        <a:srgbClr val="CC0000"/>
      </a:hlink>
      <a:folHlink>
        <a:srgbClr val="000033"/>
      </a:folHlink>
    </a:clrScheme>
    <a:fontScheme name="7_Saab_bullet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Saab_bulle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646464"/>
        </a:accent1>
        <a:accent2>
          <a:srgbClr val="CDCDCD"/>
        </a:accent2>
        <a:accent3>
          <a:srgbClr val="FFFFFF"/>
        </a:accent3>
        <a:accent4>
          <a:srgbClr val="000000"/>
        </a:accent4>
        <a:accent5>
          <a:srgbClr val="B8B8B8"/>
        </a:accent5>
        <a:accent6>
          <a:srgbClr val="BABABA"/>
        </a:accent6>
        <a:hlink>
          <a:srgbClr val="CC0000"/>
        </a:hlink>
        <a:folHlink>
          <a:srgbClr val="0000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7_Saab_bullet">
  <a:themeElements>
    <a:clrScheme name="Saab_bullet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646464"/>
      </a:accent1>
      <a:accent2>
        <a:srgbClr val="CDCDCD"/>
      </a:accent2>
      <a:accent3>
        <a:srgbClr val="FFFFFF"/>
      </a:accent3>
      <a:accent4>
        <a:srgbClr val="000000"/>
      </a:accent4>
      <a:accent5>
        <a:srgbClr val="B8B8B8"/>
      </a:accent5>
      <a:accent6>
        <a:srgbClr val="BABABA"/>
      </a:accent6>
      <a:hlink>
        <a:srgbClr val="CC0000"/>
      </a:hlink>
      <a:folHlink>
        <a:srgbClr val="000033"/>
      </a:folHlink>
    </a:clrScheme>
    <a:fontScheme name="47_Saab_bullet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ab_bulle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646464"/>
        </a:accent1>
        <a:accent2>
          <a:srgbClr val="CDCDCD"/>
        </a:accent2>
        <a:accent3>
          <a:srgbClr val="FFFFFF"/>
        </a:accent3>
        <a:accent4>
          <a:srgbClr val="000000"/>
        </a:accent4>
        <a:accent5>
          <a:srgbClr val="B8B8B8"/>
        </a:accent5>
        <a:accent6>
          <a:srgbClr val="BABABA"/>
        </a:accent6>
        <a:hlink>
          <a:srgbClr val="CC0000"/>
        </a:hlink>
        <a:folHlink>
          <a:srgbClr val="0000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Saab template Draft 20080415</Template>
  <TotalTime>15994</TotalTime>
  <Words>1053</Words>
  <Application>Microsoft Office PowerPoint</Application>
  <PresentationFormat>On-screen Show (4:3)</PresentationFormat>
  <Paragraphs>225</Paragraphs>
  <Slides>27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2_Saabgroup white</vt:lpstr>
      <vt:lpstr>7_Saab_bullet</vt:lpstr>
      <vt:lpstr>47_Saab_bullet</vt:lpstr>
      <vt:lpstr>ASAIC OVERVIEW</vt:lpstr>
      <vt:lpstr>Introduction</vt:lpstr>
      <vt:lpstr>Saab Sensis ASDE-X/ASSC/RWSL Sites</vt:lpstr>
      <vt:lpstr>Track Joining and Smoothing</vt:lpstr>
      <vt:lpstr>Metrics and Measurements</vt:lpstr>
      <vt:lpstr>Automated Anomaly Detection and Scoring</vt:lpstr>
      <vt:lpstr>The Viewer</vt:lpstr>
      <vt:lpstr>Study: ATL Arrival Surface Delays During 2010</vt:lpstr>
      <vt:lpstr>Example: Automated Determination of Anomalous Events (Sudden Stops)</vt:lpstr>
      <vt:lpstr>Study: Sudden Stop Impact</vt:lpstr>
      <vt:lpstr>Example: Finding Associated Anomalies</vt:lpstr>
      <vt:lpstr>Example: “Missed” Departure</vt:lpstr>
      <vt:lpstr>Study: “Missed Arrival” ATL Taxiway Landing</vt:lpstr>
      <vt:lpstr>ATL End-Around Study (CRJ2 departures only)</vt:lpstr>
      <vt:lpstr>CONFIRMING RUNWAY EXIT STUDY</vt:lpstr>
      <vt:lpstr>Operations Counts by Airport (October 2012) </vt:lpstr>
      <vt:lpstr>PowerPoint Presentation</vt:lpstr>
      <vt:lpstr>Operational Statistics (Hourly and outlier metrics)</vt:lpstr>
      <vt:lpstr>Monthly Anomaly Cluster Map</vt:lpstr>
      <vt:lpstr>PowerPoint Presentation</vt:lpstr>
      <vt:lpstr>PowerPoint Presentation</vt:lpstr>
      <vt:lpstr>PowerPoint Presentation</vt:lpstr>
      <vt:lpstr>Missed Arrivals</vt:lpstr>
      <vt:lpstr>Video Playback of Anomalies</vt:lpstr>
      <vt:lpstr>Missed Departure Stats</vt:lpstr>
      <vt:lpstr>Surface Anomaly Candidates</vt:lpstr>
      <vt:lpstr>PowerPoint Presentation</vt:lpstr>
    </vt:vector>
  </TitlesOfParts>
  <Company>Saab Training Systems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MCTC LEVEL V</dc:title>
  <dc:creator>Jerker Johansson</dc:creator>
  <cp:lastModifiedBy>Sherry Borener</cp:lastModifiedBy>
  <cp:revision>310</cp:revision>
  <cp:lastPrinted>2011-06-06T12:51:00Z</cp:lastPrinted>
  <dcterms:created xsi:type="dcterms:W3CDTF">2009-09-22T12:58:16Z</dcterms:created>
  <dcterms:modified xsi:type="dcterms:W3CDTF">2023-07-05T17:42:37Z</dcterms:modified>
</cp:coreProperties>
</file>