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61" r:id="rId2"/>
    <p:sldMasterId id="2147483662" r:id="rId3"/>
  </p:sldMasterIdLst>
  <p:notesMasterIdLst>
    <p:notesMasterId r:id="rId19"/>
  </p:notesMasterIdLst>
  <p:handoutMasterIdLst>
    <p:handoutMasterId r:id="rId20"/>
  </p:handoutMasterIdLst>
  <p:sldIdLst>
    <p:sldId id="273" r:id="rId4"/>
    <p:sldId id="274" r:id="rId5"/>
    <p:sldId id="275" r:id="rId6"/>
    <p:sldId id="276" r:id="rId7"/>
    <p:sldId id="277" r:id="rId8"/>
    <p:sldId id="278" r:id="rId9"/>
    <p:sldId id="279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0E1773-2C58-4A1C-9F4D-09A126D9EB70}">
          <p14:sldIdLst>
            <p14:sldId id="273"/>
            <p14:sldId id="274"/>
            <p14:sldId id="275"/>
            <p14:sldId id="276"/>
            <p14:sldId id="277"/>
            <p14:sldId id="278"/>
            <p14:sldId id="279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36">
          <p15:clr>
            <a:srgbClr val="A4A3A4"/>
          </p15:clr>
        </p15:guide>
        <p15:guide id="2" pos="3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  <a:srgbClr val="FFCC00"/>
    <a:srgbClr val="DDDDDD"/>
    <a:srgbClr val="C0C0C0"/>
    <a:srgbClr val="1D2F68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8" autoAdjust="0"/>
    <p:restoredTop sz="94675" autoAdjust="0"/>
  </p:normalViewPr>
  <p:slideViewPr>
    <p:cSldViewPr snapToGrid="0">
      <p:cViewPr varScale="1">
        <p:scale>
          <a:sx n="37" d="100"/>
          <a:sy n="37" d="100"/>
        </p:scale>
        <p:origin x="1530" y="42"/>
      </p:cViewPr>
      <p:guideLst>
        <p:guide orient="horz" pos="536"/>
        <p:guide pos="3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87C48A99-3596-4E58-ABE8-9D998A938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60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55D68406-F15C-4303-97CE-0E3EE5988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6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8345-9CBA-4181-BEB7-82A779821C66}" type="slidenum">
              <a:rPr lang="en-US"/>
              <a:pPr/>
              <a:t>1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9A895D-F1B2-4238-92B1-93B3C1FCF0B4}" type="slidenum">
              <a:rPr lang="en-US"/>
              <a:pPr/>
              <a:t>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45" name="Picture 108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" r="31892"/>
          <a:stretch/>
        </p:blipFill>
        <p:spPr bwMode="auto">
          <a:xfrm>
            <a:off x="5577840" y="-1832"/>
            <a:ext cx="3566160" cy="68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 baseline="0"/>
            </a:lvl1pPr>
          </a:lstStyle>
          <a:p>
            <a:pPr lvl="0"/>
            <a:endParaRPr lang="en-US" noProof="0" dirty="0"/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62744" y="2324639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 baseline="0">
                <a:solidFill>
                  <a:schemeClr val="bg2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63515" name="Text Box 1051"/>
          <p:cNvSpPr txBox="1">
            <a:spLocks noChangeArrowheads="1"/>
          </p:cNvSpPr>
          <p:nvPr userDrawn="1"/>
        </p:nvSpPr>
        <p:spPr bwMode="auto">
          <a:xfrm>
            <a:off x="427038" y="4497388"/>
            <a:ext cx="48228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>
                <a:solidFill>
                  <a:srgbClr val="1D2F68"/>
                </a:solidFill>
              </a:rPr>
              <a:t>Date:  May</a:t>
            </a:r>
            <a:r>
              <a:rPr lang="en-US" sz="1600" baseline="0" dirty="0">
                <a:solidFill>
                  <a:srgbClr val="1D2F68"/>
                </a:solidFill>
              </a:rPr>
              <a:t> 29, 2013</a:t>
            </a:r>
            <a:endParaRPr lang="en-US" sz="1600" dirty="0">
              <a:solidFill>
                <a:srgbClr val="1D2F68"/>
              </a:solidFill>
            </a:endParaRPr>
          </a:p>
        </p:txBody>
      </p:sp>
      <p:grpSp>
        <p:nvGrpSpPr>
          <p:cNvPr id="63544" name="Group 1080"/>
          <p:cNvGrpSpPr>
            <a:grpSpLocks/>
          </p:cNvGrpSpPr>
          <p:nvPr userDrawn="1"/>
        </p:nvGrpSpPr>
        <p:grpSpPr bwMode="auto">
          <a:xfrm>
            <a:off x="5873750" y="271463"/>
            <a:ext cx="2895600" cy="909638"/>
            <a:chOff x="3700" y="171"/>
            <a:chExt cx="1824" cy="573"/>
          </a:xfrm>
        </p:grpSpPr>
        <p:pic>
          <p:nvPicPr>
            <p:cNvPr id="63543" name="Picture 1079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00" y="171"/>
              <a:ext cx="573" cy="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535" name="Text Box 1071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800" b="1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800" b="1">
                  <a:solidFill>
                    <a:schemeClr val="bg1"/>
                  </a:solidFill>
                </a:rPr>
                <a:t>Administration</a:t>
              </a: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3339" y="6248400"/>
            <a:ext cx="1672032" cy="4572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6798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36504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8D3ABA1-EA94-43C0-B992-7CBCC31144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5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05/29/2013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266C2-23C9-4679-9EA6-D74DA6C8C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FF14-FC6A-41B6-B2DC-884C6B7C3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3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9F915-29B1-4ADF-B1F4-B91088995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71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7D554-CBC1-41AB-90CF-337CEC897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8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452253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368288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054277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547393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781745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499516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3705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0118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105851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478865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760575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344488"/>
            <a:ext cx="8472488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508125"/>
            <a:ext cx="8050213" cy="439102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22389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Select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9463" y="6248400"/>
            <a:ext cx="17373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4356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116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5708650" y="6126158"/>
            <a:ext cx="2047875" cy="660400"/>
            <a:chOff x="3596" y="3859"/>
            <a:chExt cx="1290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7" r:id="rId4"/>
    <p:sldLayoutId id="2147483658" r:id="rId5"/>
    <p:sldLayoutId id="2147483660" r:id="rId6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Select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9463" y="6248400"/>
            <a:ext cx="17373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4356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116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5708650" y="6126158"/>
            <a:ext cx="2047875" cy="660400"/>
            <a:chOff x="3596" y="3859"/>
            <a:chExt cx="1290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  <p:extLst>
      <p:ext uri="{BB962C8B-B14F-4D97-AF65-F5344CB8AC3E}">
        <p14:creationId xmlns:p14="http://schemas.microsoft.com/office/powerpoint/2010/main" val="29881652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2051" name="Group 9"/>
          <p:cNvGrpSpPr>
            <a:grpSpLocks/>
          </p:cNvGrpSpPr>
          <p:nvPr/>
        </p:nvGrpSpPr>
        <p:grpSpPr bwMode="auto">
          <a:xfrm>
            <a:off x="5708650" y="6124575"/>
            <a:ext cx="2047875" cy="661988"/>
            <a:chOff x="3596" y="3858"/>
            <a:chExt cx="1291" cy="417"/>
          </a:xfrm>
        </p:grpSpPr>
        <p:pic>
          <p:nvPicPr>
            <p:cNvPr id="2062" name="Picture 10" descr="NEW FAA LOGO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11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4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>
                  <a:solidFill>
                    <a:srgbClr val="FFFFFF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>
                  <a:solidFill>
                    <a:srgbClr val="FFFFFF"/>
                  </a:solidFill>
                </a:rPr>
                <a:t>Administration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76225" y="6207125"/>
            <a:ext cx="26416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rgbClr val="FFFFFF"/>
                </a:solidFill>
              </a:rPr>
              <a:t>“</a:t>
            </a:r>
            <a:r>
              <a:rPr lang="en-US" altLang="ja-JP" sz="1200" b="1">
                <a:solidFill>
                  <a:srgbClr val="FFFFFF"/>
                </a:solidFill>
              </a:rPr>
              <a:t>Project Name</a:t>
            </a:r>
            <a:r>
              <a:rPr lang="ja-JP" altLang="en-US" sz="1200" b="1">
                <a:solidFill>
                  <a:srgbClr val="FFFFFF"/>
                </a:solidFill>
              </a:rPr>
              <a:t>”</a:t>
            </a:r>
            <a:r>
              <a:rPr lang="en-US" altLang="ja-JP" sz="1200" b="1">
                <a:solidFill>
                  <a:srgbClr val="FFFFFF"/>
                </a:solidFill>
              </a:rPr>
              <a:t> PMR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200" b="1">
                <a:solidFill>
                  <a:srgbClr val="FFFFFF"/>
                </a:solidFill>
              </a:rPr>
              <a:t>September 2010</a:t>
            </a:r>
          </a:p>
        </p:txBody>
      </p:sp>
      <p:sp>
        <p:nvSpPr>
          <p:cNvPr id="2053" name="Rectangle 14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</a:pPr>
            <a:fld id="{A0976B30-E5B1-4593-B86C-910E5AB6EC54}" type="slidenum">
              <a:rPr lang="en-US" sz="1200" b="1" smtClean="0">
                <a:solidFill>
                  <a:srgbClr val="FFFFFF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‹#›</a:t>
            </a:fld>
            <a:endParaRPr lang="en-US" sz="1200" b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</a:pPr>
            <a:fld id="{915EB326-DAAF-4670-BDD5-3F8498BE05B5}" type="slidenum">
              <a:rPr lang="en-US" sz="1200" b="1" smtClean="0">
                <a:solidFill>
                  <a:srgbClr val="FFFFFF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‹#›</a:t>
            </a:fld>
            <a:endParaRPr lang="en-US" sz="1200" b="1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2056" name="Group 9"/>
          <p:cNvGrpSpPr>
            <a:grpSpLocks/>
          </p:cNvGrpSpPr>
          <p:nvPr/>
        </p:nvGrpSpPr>
        <p:grpSpPr bwMode="auto">
          <a:xfrm>
            <a:off x="5708650" y="6124575"/>
            <a:ext cx="2047875" cy="661988"/>
            <a:chOff x="3596" y="3858"/>
            <a:chExt cx="1291" cy="417"/>
          </a:xfrm>
        </p:grpSpPr>
        <p:pic>
          <p:nvPicPr>
            <p:cNvPr id="2060" name="Picture 10" descr="NEW FAA LOGO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11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4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>
                  <a:solidFill>
                    <a:srgbClr val="FFFFFF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>
                  <a:solidFill>
                    <a:srgbClr val="FFFFFF"/>
                  </a:solidFill>
                </a:rPr>
                <a:t>Administration</a:t>
              </a:r>
            </a:p>
          </p:txBody>
        </p:sp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6225" y="6207125"/>
            <a:ext cx="2641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sz="1200" b="1" dirty="0">
                <a:solidFill>
                  <a:srgbClr val="FFFFFF"/>
                </a:solidFill>
              </a:rPr>
              <a:t>SSMT/SAA OVERVIEW</a:t>
            </a:r>
          </a:p>
        </p:txBody>
      </p:sp>
      <p:sp>
        <p:nvSpPr>
          <p:cNvPr id="2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Select to edit master title</a:t>
            </a:r>
          </a:p>
        </p:txBody>
      </p:sp>
      <p:sp>
        <p:nvSpPr>
          <p:cNvPr id="2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Select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007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9" name="Rectangle 11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Integrated Safety Assessment Model (ISAM) Overview</a:t>
            </a:r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Evaluation of Event Sequence Diagrams and Fault Trees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478367" y="1050925"/>
            <a:ext cx="8050213" cy="4391025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ISAM Overview</a:t>
            </a:r>
          </a:p>
          <a:p>
            <a:pPr marL="457200" lvl="0" indent="-457200">
              <a:buFont typeface="+mj-lt"/>
              <a:buAutoNum type="arabicPeriod"/>
            </a:pPr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Event Sequence Diagrams (ESDs) and Fault Trees (FTs) – Orientation to ESD/FT pictures and documentation</a:t>
            </a:r>
          </a:p>
          <a:p>
            <a:pPr marL="457200" lvl="0" indent="-457200">
              <a:buFont typeface="+mj-lt"/>
              <a:buAutoNum type="arabicPeriod"/>
            </a:pPr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Questions to consider when evaluating ESDs/FTs</a:t>
            </a:r>
          </a:p>
          <a:p>
            <a:pPr marL="457200" lvl="0" indent="-457200">
              <a:buFont typeface="+mj-lt"/>
              <a:buAutoNum type="arabicPeriod"/>
            </a:pP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ATC-Focused ESDs/FTs - Walk through details and live feedback (as time permits)</a:t>
            </a:r>
          </a:p>
          <a:p>
            <a:pPr marL="457200" lvl="0" indent="-457200">
              <a:buFont typeface="+mj-lt"/>
              <a:buAutoNum type="arabicPeriod"/>
            </a:pPr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Documents to be provided for evaluation</a:t>
            </a:r>
          </a:p>
          <a:p>
            <a:endParaRPr lang="en-US" sz="24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1794D-CE01-4982-8A1C-98D478D9AB49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Safety Assessment Model (ISAM)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FAA System Safety Management (SSMT) Program </a:t>
            </a:r>
            <a:r>
              <a:rPr lang="en-US" sz="2400" dirty="0">
                <a:sym typeface="Wingdings" pitchFamily="2" charset="2"/>
              </a:rPr>
              <a:t> </a:t>
            </a:r>
            <a:r>
              <a:rPr lang="en-US" sz="2400" dirty="0"/>
              <a:t>System Safety Assessment (SSA) </a:t>
            </a:r>
            <a:r>
              <a:rPr lang="en-US" sz="2400" dirty="0">
                <a:sym typeface="Wingdings" pitchFamily="2" charset="2"/>
              </a:rPr>
              <a:t> </a:t>
            </a:r>
            <a:r>
              <a:rPr lang="en-US" sz="2400" dirty="0"/>
              <a:t>ISAM</a:t>
            </a:r>
          </a:p>
          <a:p>
            <a:r>
              <a:rPr lang="en-US" sz="2000" dirty="0"/>
              <a:t>SSMT Mission – Determine:</a:t>
            </a:r>
          </a:p>
          <a:p>
            <a:pPr lvl="1"/>
            <a:r>
              <a:rPr lang="en-US" sz="1600" dirty="0"/>
              <a:t>How safe is the system today?</a:t>
            </a:r>
          </a:p>
          <a:p>
            <a:pPr lvl="1"/>
            <a:r>
              <a:rPr lang="en-US" sz="1600" dirty="0"/>
              <a:t>What will be the impact of system change?</a:t>
            </a:r>
          </a:p>
          <a:p>
            <a:r>
              <a:rPr lang="en-US" sz="2000" dirty="0"/>
              <a:t>SSA Goals</a:t>
            </a:r>
          </a:p>
          <a:p>
            <a:pPr lvl="1"/>
            <a:r>
              <a:rPr lang="en-US" sz="1600" dirty="0"/>
              <a:t>Support a proactive approach to aviation safety – identify future </a:t>
            </a:r>
            <a:r>
              <a:rPr lang="en-US" sz="1600" dirty="0" err="1"/>
              <a:t>NextGen</a:t>
            </a:r>
            <a:r>
              <a:rPr lang="en-US" sz="1600" dirty="0"/>
              <a:t> related risks</a:t>
            </a:r>
          </a:p>
          <a:p>
            <a:pPr lvl="1"/>
            <a:r>
              <a:rPr lang="en-US" sz="1600" dirty="0"/>
              <a:t>System-wide access and sharing of aviation safety data and analysis tools</a:t>
            </a:r>
          </a:p>
          <a:p>
            <a:pPr lvl="1"/>
            <a:r>
              <a:rPr lang="en-US" sz="1600" dirty="0"/>
              <a:t>Capabilities to collaborate with NAS wide data sources</a:t>
            </a:r>
          </a:p>
          <a:p>
            <a:pPr lvl="1"/>
            <a:r>
              <a:rPr lang="en-US" sz="1600" dirty="0"/>
              <a:t>Collect, analyze and integrate source data</a:t>
            </a:r>
          </a:p>
          <a:p>
            <a:pPr lvl="1"/>
            <a:r>
              <a:rPr lang="en-US" sz="1600" dirty="0"/>
              <a:t>Development and implementation of integrated safety management systems across the air transportation system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2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767" y="1101725"/>
            <a:ext cx="8050213" cy="43910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SSA Products</a:t>
            </a:r>
          </a:p>
          <a:p>
            <a:pPr marL="0" indent="0">
              <a:buNone/>
            </a:pPr>
            <a:endParaRPr lang="en-US" sz="2000" dirty="0"/>
          </a:p>
          <a:p>
            <a:pPr>
              <a:defRPr/>
            </a:pPr>
            <a:r>
              <a:rPr lang="en-US" sz="1800" b="0" dirty="0"/>
              <a:t>NAS-wide risk baseline </a:t>
            </a:r>
          </a:p>
          <a:p>
            <a:pPr lvl="1">
              <a:defRPr/>
            </a:pPr>
            <a:r>
              <a:rPr lang="en-US" sz="1600" dirty="0"/>
              <a:t>Evaluate the individual and integrated impacts of air traffic, airport and air vehicle systems and operators</a:t>
            </a:r>
          </a:p>
          <a:p>
            <a:pPr marL="457200" lvl="1" indent="0"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b="0" dirty="0"/>
              <a:t>Identify and evaluate current and emerging system risks</a:t>
            </a:r>
          </a:p>
          <a:p>
            <a:pPr lvl="1">
              <a:defRPr/>
            </a:pPr>
            <a:r>
              <a:rPr lang="en-US" sz="1600" dirty="0"/>
              <a:t>Enable analysis of </a:t>
            </a:r>
            <a:r>
              <a:rPr lang="en-US" sz="1600" dirty="0" err="1"/>
              <a:t>NextGen</a:t>
            </a:r>
            <a:r>
              <a:rPr lang="en-US" sz="1600" dirty="0"/>
              <a:t> system-wide safety impact</a:t>
            </a:r>
          </a:p>
          <a:p>
            <a:pPr marL="457200" lvl="1" indent="0"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b="0" dirty="0"/>
              <a:t>Enable what-if analysis of </a:t>
            </a:r>
            <a:r>
              <a:rPr lang="en-US" sz="1800" b="0" dirty="0" err="1"/>
              <a:t>NextGen</a:t>
            </a:r>
            <a:r>
              <a:rPr lang="en-US" sz="1800" b="0" dirty="0"/>
              <a:t> concepts</a:t>
            </a:r>
          </a:p>
          <a:p>
            <a:pPr marL="0" indent="0">
              <a:buNone/>
              <a:defRPr/>
            </a:pPr>
            <a:endParaRPr lang="en-US" sz="1800" b="0" dirty="0"/>
          </a:p>
          <a:p>
            <a:pPr>
              <a:defRPr/>
            </a:pPr>
            <a:r>
              <a:rPr lang="en-US" sz="1800" b="0" dirty="0"/>
              <a:t>Report safety and risk assessment projections versus Destination 2025 Goals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Integrated Safety Assessment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83" y="1296458"/>
            <a:ext cx="682618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38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0" y="1584325"/>
            <a:ext cx="6650567" cy="400367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“Bow-Tie” Model</a:t>
            </a:r>
          </a:p>
          <a:p>
            <a:pPr marL="0" indent="0">
              <a:buNone/>
            </a:pPr>
            <a:endParaRPr lang="en-US" sz="1800" dirty="0"/>
          </a:p>
          <a:p>
            <a:pPr eaLnBrk="1" hangingPunct="1"/>
            <a:r>
              <a:rPr lang="en-US" sz="1800" b="0" dirty="0"/>
              <a:t>Event sequence diagrams describe the </a:t>
            </a:r>
            <a:r>
              <a:rPr lang="en-US" altLang="en-US" sz="1800" b="0" dirty="0"/>
              <a:t>‘</a:t>
            </a:r>
            <a:r>
              <a:rPr lang="en-US" sz="1800" b="0" dirty="0"/>
              <a:t>event</a:t>
            </a:r>
            <a:r>
              <a:rPr lang="en-US" altLang="en-US" sz="1800" b="0" dirty="0"/>
              <a:t>’</a:t>
            </a:r>
            <a:r>
              <a:rPr lang="en-US" sz="1800" b="0" dirty="0"/>
              <a:t> as it might unfold (time dependent)</a:t>
            </a:r>
          </a:p>
          <a:p>
            <a:pPr marL="0" indent="0" eaLnBrk="1" hangingPunct="1">
              <a:buNone/>
            </a:pPr>
            <a:endParaRPr lang="en-US" sz="1800" b="0" dirty="0"/>
          </a:p>
          <a:p>
            <a:pPr eaLnBrk="1" hangingPunct="1"/>
            <a:r>
              <a:rPr lang="en-US" sz="1800" b="0" dirty="0"/>
              <a:t>Fault Trees describe how the failures that result in each event might occur (not time dependent)</a:t>
            </a:r>
          </a:p>
          <a:p>
            <a:pPr marL="0" indent="0" eaLnBrk="1" hangingPunct="1">
              <a:buNone/>
            </a:pPr>
            <a:endParaRPr lang="en-US" sz="1800" b="0" dirty="0"/>
          </a:p>
          <a:p>
            <a:pPr eaLnBrk="1" hangingPunct="1"/>
            <a:r>
              <a:rPr lang="en-US" sz="1800" b="0" dirty="0"/>
              <a:t>Combined they define outcomes and the precursors to the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7185555" y="1666608"/>
            <a:ext cx="1533525" cy="3133725"/>
            <a:chOff x="3105150" y="1019176"/>
            <a:chExt cx="1533525" cy="3381374"/>
          </a:xfrm>
        </p:grpSpPr>
        <p:sp>
          <p:nvSpPr>
            <p:cNvPr id="6" name="Rounded Rectangle 5"/>
            <p:cNvSpPr/>
            <p:nvPr/>
          </p:nvSpPr>
          <p:spPr>
            <a:xfrm>
              <a:off x="3105150" y="1019176"/>
              <a:ext cx="1533525" cy="3381374"/>
            </a:xfrm>
            <a:prstGeom prst="roundRect">
              <a:avLst/>
            </a:prstGeom>
            <a:solidFill>
              <a:srgbClr val="7030A0">
                <a:alpha val="48000"/>
              </a:srgbClr>
            </a:solidFill>
            <a:ln w="25400" cap="flat" cmpd="sng" algn="ctr">
              <a:solidFill>
                <a:srgbClr val="BBE0E3">
                  <a:shade val="50000"/>
                </a:srgbClr>
              </a:solidFill>
              <a:prstDash val="solid"/>
            </a:ln>
            <a:effectLst/>
          </p:spPr>
          <p:txBody>
            <a:bodyPr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ISAM</a:t>
              </a: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3219450" y="2156578"/>
              <a:ext cx="1371600" cy="457359"/>
            </a:xfrm>
            <a:prstGeom prst="ellipse">
              <a:avLst/>
            </a:prstGeom>
            <a:solidFill>
              <a:srgbClr val="BBE0E3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ＭＳ Ｐゴシック"/>
                </a:rPr>
                <a:t>Scoring System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219450" y="2740696"/>
              <a:ext cx="1371600" cy="457360"/>
            </a:xfrm>
            <a:prstGeom prst="ellipse">
              <a:avLst/>
            </a:prstGeom>
            <a:solidFill>
              <a:srgbClr val="BBE0E3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ＭＳ Ｐゴシック"/>
                </a:rPr>
                <a:t>Influence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ＭＳ Ｐゴシック"/>
                </a:rPr>
                <a:t>Model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3219450" y="1541627"/>
              <a:ext cx="1371600" cy="457360"/>
            </a:xfrm>
            <a:prstGeom prst="ellipse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Safety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Model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3219450" y="3345369"/>
              <a:ext cx="1371600" cy="457359"/>
            </a:xfrm>
            <a:prstGeom prst="ellipse">
              <a:avLst/>
            </a:prstGeom>
            <a:solidFill>
              <a:srgbClr val="BBE0E3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ＭＳ Ｐゴシック"/>
                </a:rPr>
                <a:t>Hazard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ＭＳ Ｐゴシック"/>
                </a:rPr>
                <a:t>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219450" y="3926061"/>
              <a:ext cx="1371600" cy="457360"/>
            </a:xfrm>
            <a:prstGeom prst="ellipse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Reporting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2768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ISAM Safety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Content Placeholder 4" descr="C:\Users\pbalakri\Documents\Main\ISAM\ASEM Conference 2012\ESDs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567" y="733954"/>
            <a:ext cx="400143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0999" y="1152058"/>
            <a:ext cx="4758267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2000" dirty="0">
                <a:latin typeface="Arial" pitchFamily="34" charset="0"/>
              </a:rPr>
              <a:t>Integrated pilot and controller impact assessment model of </a:t>
            </a:r>
            <a:r>
              <a:rPr lang="en-US" sz="2000" dirty="0" err="1">
                <a:latin typeface="Arial" pitchFamily="34" charset="0"/>
              </a:rPr>
              <a:t>NextGen</a:t>
            </a:r>
            <a:r>
              <a:rPr lang="en-US" sz="2000" dirty="0">
                <a:latin typeface="Arial" pitchFamily="34" charset="0"/>
              </a:rPr>
              <a:t> safety impacts</a:t>
            </a:r>
            <a:endParaRPr lang="en-US" dirty="0">
              <a:latin typeface="Arial" pitchFamily="34" charset="0"/>
            </a:endParaRPr>
          </a:p>
          <a:p>
            <a:pPr lvl="1">
              <a:buFontTx/>
              <a:buNone/>
            </a:pPr>
            <a:r>
              <a:rPr lang="en-US" sz="1800" i="1" dirty="0">
                <a:latin typeface="Arial" pitchFamily="34" charset="0"/>
              </a:rPr>
              <a:t>Accounts for ATC, aircraft, infrastructure and other system variables</a:t>
            </a:r>
          </a:p>
          <a:p>
            <a:pPr marL="342900" indent="-342900"/>
            <a:r>
              <a:rPr lang="en-US" sz="2000" dirty="0">
                <a:latin typeface="Arial" pitchFamily="34" charset="0"/>
              </a:rPr>
              <a:t>Safety events and barrier failures modeled through Event Sequence Diagrams and Fault Trees.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266266" y="5232400"/>
            <a:ext cx="38100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  <a:defRPr/>
            </a:pPr>
            <a:r>
              <a:rPr lang="en-US" sz="1200" dirty="0"/>
              <a:t>Causal Model for Air Transport Safety (CATS)</a:t>
            </a:r>
          </a:p>
          <a:p>
            <a:pPr>
              <a:buNone/>
              <a:defRPr/>
            </a:pPr>
            <a:r>
              <a:rPr lang="en-US" sz="1200" dirty="0"/>
              <a:t>NLR: National Aerospace Laboratory of Netherlands</a:t>
            </a:r>
          </a:p>
        </p:txBody>
      </p:sp>
    </p:spTree>
    <p:extLst>
      <p:ext uri="{BB962C8B-B14F-4D97-AF65-F5344CB8AC3E}">
        <p14:creationId xmlns:p14="http://schemas.microsoft.com/office/powerpoint/2010/main" val="4156247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9" descr="example-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1163"/>
            <a:ext cx="91440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19138" y="431800"/>
            <a:ext cx="8069262" cy="827088"/>
          </a:xfrm>
        </p:spPr>
        <p:txBody>
          <a:bodyPr/>
          <a:lstStyle/>
          <a:p>
            <a:r>
              <a:rPr lang="en-US"/>
              <a:t>Example Event Sequence Diagram</a:t>
            </a:r>
          </a:p>
        </p:txBody>
      </p:sp>
      <p:sp>
        <p:nvSpPr>
          <p:cNvPr id="32" name="Line Callout 2 31"/>
          <p:cNvSpPr/>
          <p:nvPr/>
        </p:nvSpPr>
        <p:spPr>
          <a:xfrm>
            <a:off x="1116013" y="925513"/>
            <a:ext cx="1009650" cy="612775"/>
          </a:xfrm>
          <a:prstGeom prst="borderCallout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rgbClr val="FFFFFF"/>
                </a:solidFill>
              </a:rPr>
              <a:t>Initiating Event</a:t>
            </a:r>
          </a:p>
        </p:txBody>
      </p:sp>
      <p:sp>
        <p:nvSpPr>
          <p:cNvPr id="33" name="Line Callout 2 32"/>
          <p:cNvSpPr/>
          <p:nvPr/>
        </p:nvSpPr>
        <p:spPr>
          <a:xfrm>
            <a:off x="1541463" y="3703638"/>
            <a:ext cx="1474787" cy="7493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2350"/>
              <a:gd name="adj6" fmla="val -25491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rgbClr val="FFFFFF"/>
                </a:solidFill>
              </a:rPr>
              <a:t>Initiating Event Frequency per Flight</a:t>
            </a:r>
          </a:p>
        </p:txBody>
      </p:sp>
      <p:sp>
        <p:nvSpPr>
          <p:cNvPr id="34" name="Line Callout 2 33"/>
          <p:cNvSpPr/>
          <p:nvPr/>
        </p:nvSpPr>
        <p:spPr>
          <a:xfrm>
            <a:off x="4748213" y="1101725"/>
            <a:ext cx="1009650" cy="612775"/>
          </a:xfrm>
          <a:prstGeom prst="borderCallout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rgbClr val="FFFFFF"/>
                </a:solidFill>
              </a:rPr>
              <a:t>Pivotal Events</a:t>
            </a:r>
          </a:p>
        </p:txBody>
      </p:sp>
      <p:sp>
        <p:nvSpPr>
          <p:cNvPr id="35" name="Line Callout 2 34"/>
          <p:cNvSpPr/>
          <p:nvPr/>
        </p:nvSpPr>
        <p:spPr>
          <a:xfrm>
            <a:off x="3973513" y="3487738"/>
            <a:ext cx="1474787" cy="7493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7021"/>
              <a:gd name="adj6" fmla="val -2388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rgbClr val="FFFFFF"/>
                </a:solidFill>
              </a:rPr>
              <a:t>Conditional Pivotal Event Probabilities</a:t>
            </a:r>
          </a:p>
        </p:txBody>
      </p:sp>
      <p:sp>
        <p:nvSpPr>
          <p:cNvPr id="36" name="Line Callout 2 35"/>
          <p:cNvSpPr/>
          <p:nvPr/>
        </p:nvSpPr>
        <p:spPr>
          <a:xfrm>
            <a:off x="5670550" y="5254625"/>
            <a:ext cx="1474788" cy="750888"/>
          </a:xfrm>
          <a:prstGeom prst="borderCallout2">
            <a:avLst>
              <a:gd name="adj1" fmla="val 28249"/>
              <a:gd name="adj2" fmla="val 104419"/>
              <a:gd name="adj3" fmla="val 28248"/>
              <a:gd name="adj4" fmla="val 121857"/>
              <a:gd name="adj5" fmla="val -12614"/>
              <a:gd name="adj6" fmla="val 1831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rgbClr val="FFFFFF"/>
                </a:solidFill>
              </a:rPr>
              <a:t>End State Frequencies per Flight</a:t>
            </a:r>
          </a:p>
        </p:txBody>
      </p:sp>
      <p:sp>
        <p:nvSpPr>
          <p:cNvPr id="38" name="Line Callout 2 37"/>
          <p:cNvSpPr/>
          <p:nvPr/>
        </p:nvSpPr>
        <p:spPr>
          <a:xfrm>
            <a:off x="6610350" y="922338"/>
            <a:ext cx="1009650" cy="612775"/>
          </a:xfrm>
          <a:prstGeom prst="borderCallout2">
            <a:avLst>
              <a:gd name="adj1" fmla="val 18750"/>
              <a:gd name="adj2" fmla="val 104608"/>
              <a:gd name="adj3" fmla="val 20688"/>
              <a:gd name="adj4" fmla="val 120980"/>
              <a:gd name="adj5" fmla="val 96993"/>
              <a:gd name="adj6" fmla="val 1556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rgbClr val="FFFFFF"/>
                </a:solidFill>
              </a:rPr>
              <a:t>End States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925513" y="1947863"/>
            <a:ext cx="7292975" cy="7127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i="1" dirty="0">
                <a:solidFill>
                  <a:srgbClr val="FFFFFF"/>
                </a:solidFill>
              </a:rPr>
              <a:t>Runway Incursion Scenario</a:t>
            </a:r>
          </a:p>
        </p:txBody>
      </p:sp>
    </p:spTree>
    <p:extLst>
      <p:ext uri="{BB962C8B-B14F-4D97-AF65-F5344CB8AC3E}">
        <p14:creationId xmlns:p14="http://schemas.microsoft.com/office/powerpoint/2010/main" val="4071499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allAtOnce" animBg="1"/>
      <p:bldP spid="33" grpId="0" build="allAtOnce" animBg="1"/>
      <p:bldP spid="34" grpId="0" build="allAtOnce" animBg="1"/>
      <p:bldP spid="35" grpId="0" build="allAtOnce" animBg="1"/>
      <p:bldP spid="36" grpId="0" build="allAtOnce" animBg="1"/>
      <p:bldP spid="38" grpId="0" build="allAtOnce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Orientation to ESD/FT pictures and documentation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2400" dirty="0"/>
              <a:t>ATC-related ESDs/FTs</a:t>
            </a:r>
          </a:p>
          <a:p>
            <a:pPr marL="457200" lvl="1" indent="0">
              <a:buNone/>
            </a:pPr>
            <a:endParaRPr lang="en-US" sz="2400" dirty="0"/>
          </a:p>
          <a:p>
            <a:pPr lvl="2"/>
            <a:r>
              <a:rPr lang="en-US" dirty="0"/>
              <a:t>US-31:  Aircraft are placed on collision course in flight</a:t>
            </a:r>
          </a:p>
          <a:p>
            <a:pPr lvl="2"/>
            <a:r>
              <a:rPr lang="en-US" dirty="0"/>
              <a:t>US-32:  Runway incursion Category A and B</a:t>
            </a:r>
          </a:p>
          <a:p>
            <a:pPr lvl="2"/>
            <a:r>
              <a:rPr lang="en-US" dirty="0"/>
              <a:t>US-36:  Conflict on taxiway or apron</a:t>
            </a:r>
          </a:p>
          <a:p>
            <a:pPr lvl="2"/>
            <a:r>
              <a:rPr lang="en-US" dirty="0"/>
              <a:t>US-37:  Wake vortex encounter</a:t>
            </a:r>
          </a:p>
          <a:p>
            <a:pPr lvl="2"/>
            <a:r>
              <a:rPr lang="en-US" dirty="0"/>
              <a:t>US-02:  ATC event during take-off</a:t>
            </a:r>
          </a:p>
          <a:p>
            <a:pPr lvl="2"/>
            <a:r>
              <a:rPr lang="en-US" dirty="0"/>
              <a:t>US-19:  Unstable approach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446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effectLst/>
              </a:rPr>
            </a:br>
            <a:r>
              <a:rPr lang="en-US" dirty="0"/>
              <a:t>Spreadsheet overview – general setup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Event Sequence Diagram and Fault Tree Pictures Spreadsheet File </a:t>
            </a:r>
          </a:p>
        </p:txBody>
      </p:sp>
    </p:spTree>
    <p:extLst>
      <p:ext uri="{BB962C8B-B14F-4D97-AF65-F5344CB8AC3E}">
        <p14:creationId xmlns:p14="http://schemas.microsoft.com/office/powerpoint/2010/main" val="239029850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effectLst/>
              </a:rPr>
            </a:br>
            <a:r>
              <a:rPr lang="en-US" dirty="0"/>
              <a:t>Structure of a Particular ESD/FT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US" dirty="0"/>
              <a:t>Example </a:t>
            </a:r>
          </a:p>
          <a:p>
            <a:pPr marL="0" lvl="2" indent="0">
              <a:buNone/>
            </a:pPr>
            <a:endParaRPr lang="en-US" dirty="0"/>
          </a:p>
          <a:p>
            <a:pPr marL="0" lvl="2" indent="0">
              <a:buNone/>
            </a:pPr>
            <a:r>
              <a:rPr lang="en-US" dirty="0"/>
              <a:t>US-31:  Aircraft are placed on collision course in flight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1516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effectLst/>
              </a:rPr>
            </a:br>
            <a:r>
              <a:rPr lang="en-US" dirty="0"/>
              <a:t>Common elements across ESDs/FTs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Repeated sets of nodes</a:t>
            </a:r>
          </a:p>
        </p:txBody>
      </p:sp>
    </p:spTree>
    <p:extLst>
      <p:ext uri="{BB962C8B-B14F-4D97-AF65-F5344CB8AC3E}">
        <p14:creationId xmlns:p14="http://schemas.microsoft.com/office/powerpoint/2010/main" val="400517048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81" y="743983"/>
            <a:ext cx="8472488" cy="609600"/>
          </a:xfrm>
        </p:spPr>
        <p:txBody>
          <a:bodyPr/>
          <a:lstStyle/>
          <a:p>
            <a:pPr lvl="0"/>
            <a:r>
              <a:rPr lang="en-US" dirty="0"/>
              <a:t>Questions to consider when evaluating ESDs/FTs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  <a:p>
            <a:pPr lvl="1"/>
            <a:r>
              <a:rPr lang="en-US" dirty="0"/>
              <a:t>Based on your experience and expertise, does each ESD/FT reasonably represent the failures in the related accident scenario(s)?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Based on your experience and expertise, are they expressed correctly - specifically, does the wording/nomenclature used correctly express the actions one may take in the scenario?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Based on your experience and expertise, does each common element reasonably represent the progress of that element in any/all related accident scenarios?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36357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ATC-Focused ESDs/FTs - Walk through details and live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US-32:  Runway incursion Category A and B</a:t>
            </a:r>
          </a:p>
          <a:p>
            <a:pPr lvl="2"/>
            <a:r>
              <a:rPr lang="en-US" dirty="0"/>
              <a:t>US-36:  Conflict on taxiway or apron</a:t>
            </a:r>
          </a:p>
          <a:p>
            <a:pPr lvl="2"/>
            <a:r>
              <a:rPr lang="en-US" dirty="0"/>
              <a:t>US-37:  Wake vortex encounter</a:t>
            </a:r>
          </a:p>
          <a:p>
            <a:pPr lvl="2"/>
            <a:r>
              <a:rPr lang="en-US" dirty="0"/>
              <a:t>US-02:  ATC event during take-off</a:t>
            </a:r>
          </a:p>
          <a:p>
            <a:pPr lvl="2"/>
            <a:r>
              <a:rPr lang="en-US" dirty="0"/>
              <a:t>US-19:  Unstable approach 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14969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Documents to be provided for evaluation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  <a:p>
            <a:pPr lvl="1"/>
            <a:r>
              <a:rPr lang="en-US" dirty="0"/>
              <a:t>Spreadsheet linking accident scenarios to ESDs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Spreadsheet with ESD/FT pictures and data dictionary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Comment spreadsheet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1035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AAOVERIVEW">
  <a:themeElements>
    <a:clrScheme name="FAAOVERIV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AAOVERIV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AOVERIV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AOVERIV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AOVERIV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AOVERIV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AOVERIV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AOVERIV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AOVERIV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AOVERIV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AOVERIV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AOVERIV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AOVERIV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AOVERIV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3149</TotalTime>
  <Words>635</Words>
  <Application>Microsoft Office PowerPoint</Application>
  <PresentationFormat>On-screen Show (4:3)</PresentationFormat>
  <Paragraphs>111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1_Custom Design</vt:lpstr>
      <vt:lpstr>2_Custom Design</vt:lpstr>
      <vt:lpstr>FAAOVERIVEW</vt:lpstr>
      <vt:lpstr>Integrated Safety Assessment Model (ISAM) Overview</vt:lpstr>
      <vt:lpstr>Agenda</vt:lpstr>
      <vt:lpstr>Integrated Safety Assessment Model (ISAM) Overview</vt:lpstr>
      <vt:lpstr>ISAM Overview</vt:lpstr>
      <vt:lpstr>Integrated Safety Assessment Process</vt:lpstr>
      <vt:lpstr>ISAM Overview</vt:lpstr>
      <vt:lpstr>ISAM Safety Model</vt:lpstr>
      <vt:lpstr>Example Event Sequence Diagram</vt:lpstr>
      <vt:lpstr>Orientation to ESD/FT pictures and documentation</vt:lpstr>
      <vt:lpstr> Spreadsheet overview – general setup  </vt:lpstr>
      <vt:lpstr> Structure of a Particular ESD/FT </vt:lpstr>
      <vt:lpstr> Common elements across ESDs/FTs  </vt:lpstr>
      <vt:lpstr>Questions to consider when evaluating ESDs/FTs </vt:lpstr>
      <vt:lpstr>ATC-Focused ESDs/FTs - Walk through details and live feedback</vt:lpstr>
      <vt:lpstr>Documents to be provided for evaluation </vt:lpstr>
    </vt:vector>
  </TitlesOfParts>
  <Company>FAA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MTONEY</dc:creator>
  <cp:lastModifiedBy>Sherry Borener</cp:lastModifiedBy>
  <cp:revision>148</cp:revision>
  <dcterms:created xsi:type="dcterms:W3CDTF">2005-01-28T20:32:53Z</dcterms:created>
  <dcterms:modified xsi:type="dcterms:W3CDTF">2023-07-05T18:18:37Z</dcterms:modified>
</cp:coreProperties>
</file>